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6" autoAdjust="0"/>
    <p:restoredTop sz="94662" autoAdjust="0"/>
  </p:normalViewPr>
  <p:slideViewPr>
    <p:cSldViewPr snapToObjects="1">
      <p:cViewPr>
        <p:scale>
          <a:sx n="80" d="100"/>
          <a:sy n="80" d="100"/>
        </p:scale>
        <p:origin x="-1314" y="-156"/>
      </p:cViewPr>
      <p:guideLst>
        <p:guide orient="horz" pos="2160"/>
        <p:guide orient="horz" pos="3929"/>
        <p:guide orient="horz" pos="1185"/>
        <p:guide orient="horz" pos="1752"/>
        <p:guide orient="horz" pos="2750"/>
        <p:guide orient="horz" pos="3748"/>
        <p:guide pos="2880"/>
        <p:guide pos="340"/>
        <p:guide pos="5420"/>
        <p:guide pos="46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lunghi\AppData\Local\Microsoft\Windows\Temporary%20Internet%20Files\Content.Outlook\HJ0HDDAU\123_Societ&#224;_ELI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lient\S$\Primary%20Markets\Mid&amp;Small\@ELITE\123+X_Societ&#224;_ELI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lient\S$\Primary%20Markets\Mid&amp;Small\@ELITE\123+X_Societ&#224;_ELI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it-IT" dirty="0" err="1" smtClean="0"/>
              <a:t>Revenues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0"/>
      </c:pieChart>
    </c:plotArea>
    <c:legend>
      <c:legendPos val="t"/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5"/>
          <c:dLbls>
            <c:dLbl>
              <c:idx val="4"/>
              <c:layout>
                <c:manualLayout>
                  <c:x val="2.1486213534265344E-2"/>
                  <c:y val="9.7786011951787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chart!$K$8:$K$12</c:f>
              <c:strCache>
                <c:ptCount val="5"/>
                <c:pt idx="0">
                  <c:v>&lt;50 mln</c:v>
                </c:pt>
                <c:pt idx="1">
                  <c:v>50-100 mln</c:v>
                </c:pt>
                <c:pt idx="2">
                  <c:v>100-200 mln</c:v>
                </c:pt>
                <c:pt idx="3">
                  <c:v>200-500 mln</c:v>
                </c:pt>
                <c:pt idx="4">
                  <c:v>&gt;500 mln</c:v>
                </c:pt>
              </c:strCache>
            </c:strRef>
          </c:cat>
          <c:val>
            <c:numRef>
              <c:f>chart!$L$8:$L$12</c:f>
              <c:numCache>
                <c:formatCode>General</c:formatCode>
                <c:ptCount val="5"/>
                <c:pt idx="0">
                  <c:v>73</c:v>
                </c:pt>
                <c:pt idx="1">
                  <c:v>35</c:v>
                </c:pt>
                <c:pt idx="2">
                  <c:v>23</c:v>
                </c:pt>
                <c:pt idx="3">
                  <c:v>14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5.0000043140675701E-2"/>
          <c:y val="0.8117972517752895"/>
          <c:w val="0.91388888888888886"/>
          <c:h val="0.13617819708677509"/>
        </c:manualLayout>
      </c:layout>
      <c:overlay val="0"/>
      <c:txPr>
        <a:bodyPr/>
        <a:lstStyle/>
        <a:p>
          <a:pPr>
            <a:defRPr b="1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5"/>
          <c:dLbls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chart!$A$2:$A$25</c:f>
              <c:strCache>
                <c:ptCount val="24"/>
                <c:pt idx="0">
                  <c:v>Industrial products</c:v>
                </c:pt>
                <c:pt idx="1">
                  <c:v>Fashion</c:v>
                </c:pt>
                <c:pt idx="2">
                  <c:v>Industrial Engineering</c:v>
                </c:pt>
                <c:pt idx="3">
                  <c:v>Software and IT Services</c:v>
                </c:pt>
                <c:pt idx="4">
                  <c:v>Food</c:v>
                </c:pt>
                <c:pt idx="5">
                  <c:v>Chemical</c:v>
                </c:pt>
                <c:pt idx="6">
                  <c:v>Prodotti per uso domestico ed edilizia abitativa</c:v>
                </c:pt>
                <c:pt idx="7">
                  <c:v>Servizi di Supporto</c:v>
                </c:pt>
                <c:pt idx="8">
                  <c:v>Elettronica e Prodotti Elettrici</c:v>
                </c:pt>
                <c:pt idx="9">
                  <c:v>Automobili e Componentistica</c:v>
                </c:pt>
                <c:pt idx="10">
                  <c:v>Media</c:v>
                </c:pt>
                <c:pt idx="11">
                  <c:v>Sanitá</c:v>
                </c:pt>
                <c:pt idx="12">
                  <c:v>Viaggi e Tempo Libero</c:v>
                </c:pt>
                <c:pt idx="13">
                  <c:v>Edilizia e Materiali</c:v>
                </c:pt>
                <c:pt idx="14">
                  <c:v>Trasporti Industriali</c:v>
                </c:pt>
                <c:pt idx="15">
                  <c:v>Bevande</c:v>
                </c:pt>
                <c:pt idx="16">
                  <c:v>Farmaceutica e Biotecnologia
</c:v>
                </c:pt>
                <c:pt idx="17">
                  <c:v>Industria Aerospaziale e Difesa</c:v>
                </c:pt>
                <c:pt idx="18">
                  <c:v>Telecomunicazione a Rete Fissa</c:v>
                </c:pt>
                <c:pt idx="19">
                  <c:v>Gas, Acqua e Servizi di Pubblica Utilità</c:v>
                </c:pt>
                <c:pt idx="20">
                  <c:v>Telecomunicazioni Mobili</c:v>
                </c:pt>
                <c:pt idx="21">
                  <c:v>Energia Alternativa</c:v>
                </c:pt>
                <c:pt idx="22">
                  <c:v>Telecomunicazioni a Rete Fissa</c:v>
                </c:pt>
                <c:pt idx="23">
                  <c:v>Other</c:v>
                </c:pt>
              </c:strCache>
            </c:strRef>
          </c:cat>
          <c:val>
            <c:numRef>
              <c:f>chart!$B$2:$B$25</c:f>
              <c:numCache>
                <c:formatCode>General</c:formatCode>
                <c:ptCount val="24"/>
                <c:pt idx="0">
                  <c:v>19</c:v>
                </c:pt>
                <c:pt idx="1">
                  <c:v>18</c:v>
                </c:pt>
                <c:pt idx="2">
                  <c:v>17</c:v>
                </c:pt>
                <c:pt idx="3">
                  <c:v>15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2</c:v>
                </c:pt>
                <c:pt idx="17">
                  <c:v>2</c:v>
                </c:pt>
                <c:pt idx="18">
                  <c:v>2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19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ayout>
        <c:manualLayout>
          <c:xMode val="edge"/>
          <c:yMode val="edge"/>
          <c:x val="0.55904786138517792"/>
          <c:y val="0.10036939400748654"/>
          <c:w val="0.32656020459054558"/>
          <c:h val="0.8051680595783705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9E6DB-3108-45CC-BD75-81BE0C5BAE47}" type="datetimeFigureOut">
              <a:rPr lang="en-GB" smtClean="0"/>
              <a:t>16/10/2014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49A85-9E90-41BD-BEB8-7532371D694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634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534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7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690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87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175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740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49A85-9E90-41BD-BEB8-7532371D694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1" y="1422000"/>
            <a:ext cx="8783998" cy="48408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872000"/>
            <a:ext cx="6660000" cy="3573208"/>
          </a:xfrm>
        </p:spPr>
        <p:txBody>
          <a:bodyPr anchor="t" anchorCtr="0">
            <a:noAutofit/>
          </a:bodyPr>
          <a:lstStyle>
            <a:lvl1pPr>
              <a:lnSpc>
                <a:spcPts val="5500"/>
              </a:lnSpc>
              <a:defRPr sz="5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 here.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3921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4031998" y="2772000"/>
            <a:ext cx="4572001" cy="316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 baseline="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9750" y="3078163"/>
            <a:ext cx="3132138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772000"/>
            <a:ext cx="3132138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0465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2772000"/>
            <a:ext cx="2448000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3078163"/>
            <a:ext cx="2448000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3312000" y="2772000"/>
            <a:ext cx="2448000" cy="242888"/>
          </a:xfrm>
        </p:spPr>
        <p:txBody>
          <a:bodyPr>
            <a:noAutofit/>
          </a:bodyPr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baseline="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312000" y="3078000"/>
            <a:ext cx="2448000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0000" y="3024000"/>
            <a:ext cx="2448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312000" y="3024000"/>
            <a:ext cx="2448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6156324" y="3204000"/>
            <a:ext cx="2448000" cy="2520000"/>
          </a:xfrm>
        </p:spPr>
        <p:txBody>
          <a:bodyPr/>
          <a:lstStyle>
            <a:lvl1pPr>
              <a:lnSpc>
                <a:spcPts val="2500"/>
              </a:lnSpc>
              <a:spcBef>
                <a:spcPts val="0"/>
              </a:spcBef>
              <a:spcAft>
                <a:spcPts val="2000"/>
              </a:spcAft>
              <a:defRPr sz="2500" baseline="0">
                <a:solidFill>
                  <a:schemeClr val="accent1"/>
                </a:solidFill>
              </a:defRPr>
            </a:lvl1pPr>
            <a:lvl2pPr marL="0" indent="0">
              <a:lnSpc>
                <a:spcPts val="1400"/>
              </a:lnSpc>
              <a:spcAft>
                <a:spcPts val="0"/>
              </a:spcAft>
              <a:buFontTx/>
              <a:buNone/>
              <a:defRPr sz="1100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dirty="0" smtClean="0"/>
              <a:t>Click to enter quote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56176" y="3024000"/>
            <a:ext cx="2448000" cy="1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156176" y="5940000"/>
            <a:ext cx="2448000" cy="1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51819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3312000" y="2772000"/>
            <a:ext cx="2448000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312000" y="3078163"/>
            <a:ext cx="2448000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6156000" y="2772000"/>
            <a:ext cx="2448000" cy="242888"/>
          </a:xfrm>
        </p:spPr>
        <p:txBody>
          <a:bodyPr>
            <a:noAutofit/>
          </a:bodyPr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baseline="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000" y="3078000"/>
            <a:ext cx="2448000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56000" y="3024000"/>
            <a:ext cx="2448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312000" y="3024000"/>
            <a:ext cx="2448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539999" y="2772000"/>
            <a:ext cx="2447825" cy="31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5596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2772000"/>
            <a:ext cx="2448000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3078163"/>
            <a:ext cx="2448000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3312000" y="2772000"/>
            <a:ext cx="2448000" cy="242888"/>
          </a:xfrm>
        </p:spPr>
        <p:txBody>
          <a:bodyPr>
            <a:noAutofit/>
          </a:bodyPr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baseline="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312000" y="3078000"/>
            <a:ext cx="2448000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0000" y="3024000"/>
            <a:ext cx="2448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312000" y="3024000"/>
            <a:ext cx="2448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 hasCustomPrompt="1"/>
          </p:nvPr>
        </p:nvSpPr>
        <p:spPr>
          <a:xfrm>
            <a:off x="6156000" y="2772000"/>
            <a:ext cx="2448448" cy="317728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340824758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9" hasCustomPrompt="1"/>
          </p:nvPr>
        </p:nvSpPr>
        <p:spPr>
          <a:xfrm>
            <a:off x="4428000" y="2772000"/>
            <a:ext cx="4176448" cy="316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539750" y="2772000"/>
            <a:ext cx="3168650" cy="316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12304764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7165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21718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8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80000" y="1440000"/>
            <a:ext cx="8784000" cy="484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40000" y="1728000"/>
            <a:ext cx="8064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ection 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2232000"/>
            <a:ext cx="4032000" cy="3600000"/>
          </a:xfrm>
        </p:spPr>
        <p:txBody>
          <a:bodyPr/>
          <a:lstStyle>
            <a:lvl1pPr>
              <a:lnSpc>
                <a:spcPts val="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0" b="1" baseline="0">
                <a:solidFill>
                  <a:schemeClr val="bg1"/>
                </a:solidFill>
              </a:defRPr>
            </a:lvl1pPr>
            <a:lvl2pPr marL="0" indent="0">
              <a:lnSpc>
                <a:spcPts val="2700"/>
              </a:lnSpc>
              <a:spcAft>
                <a:spcPts val="2800"/>
              </a:spcAft>
              <a:buFontTx/>
              <a:buNone/>
              <a:defRPr sz="2500" baseline="0">
                <a:solidFill>
                  <a:schemeClr val="bg1"/>
                </a:solidFill>
              </a:defRPr>
            </a:lvl2pPr>
            <a:lvl3pPr marL="0" indent="0">
              <a:lnSpc>
                <a:spcPts val="14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0.0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</p:txBody>
      </p:sp>
    </p:spTree>
    <p:extLst>
      <p:ext uri="{BB962C8B-B14F-4D97-AF65-F5344CB8AC3E}">
        <p14:creationId xmlns:p14="http://schemas.microsoft.com/office/powerpoint/2010/main" val="151912536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684000"/>
            <a:ext cx="5940000" cy="504000"/>
          </a:xfrm>
        </p:spPr>
        <p:txBody>
          <a:bodyPr lIns="0" tIns="0" rIns="0" bIns="0" anchor="t" anchorCtr="0">
            <a:normAutofit/>
          </a:bodyPr>
          <a:lstStyle>
            <a:lvl1pPr algn="l">
              <a:defRPr sz="2800" b="1" i="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1871999"/>
            <a:ext cx="6624000" cy="4068000"/>
          </a:xfrm>
        </p:spPr>
        <p:txBody>
          <a:bodyPr lIns="0" tIns="0" rIns="0" bIns="0"/>
          <a:lstStyle>
            <a:lvl1pPr marL="0" indent="0">
              <a:lnSpc>
                <a:spcPts val="2000"/>
              </a:lnSpc>
              <a:spcBef>
                <a:spcPts val="0"/>
              </a:spcBef>
              <a:buFontTx/>
              <a:buNone/>
              <a:defRPr sz="1800" baseline="0"/>
            </a:lvl1pPr>
            <a:lvl2pPr marL="0">
              <a:lnSpc>
                <a:spcPts val="2600"/>
              </a:lnSpc>
              <a:spcBef>
                <a:spcPts val="0"/>
              </a:spcBef>
              <a:defRPr sz="1500" baseline="0">
                <a:solidFill>
                  <a:schemeClr val="tx2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</p:spTree>
    <p:extLst>
      <p:ext uri="{BB962C8B-B14F-4D97-AF65-F5344CB8AC3E}">
        <p14:creationId xmlns:p14="http://schemas.microsoft.com/office/powerpoint/2010/main" val="425675280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Keyf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0000" y="2772000"/>
            <a:ext cx="6624000" cy="316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1872000"/>
            <a:ext cx="6624638" cy="900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2571152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and Keyf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1872000"/>
            <a:ext cx="6624638" cy="900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539750" y="2771775"/>
            <a:ext cx="6624638" cy="316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238284200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and Keyfac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1872000"/>
            <a:ext cx="6624638" cy="900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 hasCustomPrompt="1"/>
          </p:nvPr>
        </p:nvSpPr>
        <p:spPr>
          <a:xfrm>
            <a:off x="539750" y="2772000"/>
            <a:ext cx="2448000" cy="315907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</a:lstStyle>
          <a:p>
            <a:pPr lvl="0"/>
            <a:r>
              <a:rPr lang="en-US" dirty="0" smtClean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26849009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and Key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078163"/>
            <a:ext cx="3132138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772000"/>
            <a:ext cx="3132138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9" name="Rectangle 8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4032000" y="3078000"/>
            <a:ext cx="3132138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22" hasCustomPrompt="1"/>
          </p:nvPr>
        </p:nvSpPr>
        <p:spPr>
          <a:xfrm>
            <a:off x="4032000" y="2772000"/>
            <a:ext cx="3132138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32000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834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9750" y="3078163"/>
            <a:ext cx="3132138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772000"/>
            <a:ext cx="3132138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4032000" y="2772000"/>
            <a:ext cx="4572000" cy="316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 baseline="0"/>
            </a:lvl1pPr>
          </a:lstStyle>
          <a:p>
            <a:r>
              <a:rPr lang="en-GB" dirty="0" smtClean="0"/>
              <a:t>Click to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8179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 with Keyf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enter slide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89200" y="6354000"/>
            <a:ext cx="2133600" cy="144000"/>
          </a:xfrm>
          <a:prstGeom prst="rect">
            <a:avLst/>
          </a:prstGeom>
        </p:spPr>
        <p:txBody>
          <a:bodyPr/>
          <a:lstStyle/>
          <a:p>
            <a:fld id="{219B497D-9253-4A1A-B004-ED8D9ECD991B}" type="datetime3">
              <a:rPr lang="en-US" smtClean="0"/>
              <a:t>16 October 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0" y="6354000"/>
            <a:ext cx="1944000" cy="144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London Stock Exchange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078163"/>
            <a:ext cx="3132138" cy="284400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defRPr sz="1500" baseline="0"/>
            </a:lvl1pPr>
            <a:lvl2pPr>
              <a:lnSpc>
                <a:spcPts val="1400"/>
              </a:lnSpc>
              <a:spcAft>
                <a:spcPts val="1200"/>
              </a:spcAft>
              <a:defRPr sz="1100" baseline="0"/>
            </a:lvl2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For bullets click Increase Indent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1872000"/>
            <a:ext cx="6624000" cy="864000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772000"/>
            <a:ext cx="3132138" cy="242888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spcAft>
                <a:spcPts val="1000"/>
              </a:spcAft>
              <a:defRPr sz="1500" b="1" i="0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4032250" y="3024000"/>
            <a:ext cx="3132138" cy="2898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8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40528" y="3024000"/>
            <a:ext cx="3132000" cy="54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029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692313"/>
            <a:ext cx="5940000" cy="430887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00199"/>
            <a:ext cx="6624000" cy="406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4000" y="6354000"/>
            <a:ext cx="72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Page </a:t>
            </a:r>
            <a:fld id="{AA13198A-D2A6-4D79-B2AB-6FDB563266BD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80000" y="1224000"/>
            <a:ext cx="8784000" cy="21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80000" y="6228000"/>
            <a:ext cx="8784000" cy="36000"/>
          </a:xfrm>
          <a:prstGeom prst="rect">
            <a:avLst/>
          </a:prstGeom>
          <a:solidFill>
            <a:srgbClr val="162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24644"/>
            <a:ext cx="1765120" cy="58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2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000"/>
        </a:lnSpc>
        <a:spcBef>
          <a:spcPct val="20000"/>
        </a:spcBef>
        <a:spcAft>
          <a:spcPts val="2835"/>
        </a:spcAft>
        <a:buFontTx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-285750" algn="l" defTabSz="914400" rtl="0" eaLnBrk="1" latinLnBrk="0" hangingPunct="1">
        <a:lnSpc>
          <a:spcPts val="2600"/>
        </a:lnSpc>
        <a:spcBef>
          <a:spcPts val="0"/>
        </a:spcBef>
        <a:buClr>
          <a:schemeClr val="tx2"/>
        </a:buClr>
        <a:buFont typeface="Arial" pitchFamily="34" charset="0"/>
        <a:buChar char="—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arbara.lunghi@lseg.com" TargetMode="External"/><Relationship Id="rId2" Type="http://schemas.openxmlformats.org/officeDocument/2006/relationships/hyperlink" Target="mailto:rafael.arcenegui-ext@lseg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916132"/>
            <a:ext cx="6660000" cy="3573208"/>
          </a:xfrm>
        </p:spPr>
        <p:txBody>
          <a:bodyPr/>
          <a:lstStyle/>
          <a:p>
            <a:r>
              <a:rPr lang="en-GB" sz="8800" dirty="0" smtClean="0"/>
              <a:t>ELITE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cap="small" dirty="0" smtClean="0"/>
              <a:t>thinking long term</a:t>
            </a:r>
            <a:br>
              <a:rPr lang="en-GB" cap="small" dirty="0" smtClean="0"/>
            </a:br>
            <a:r>
              <a:rPr lang="en-GB" cap="small" dirty="0" smtClean="0"/>
              <a:t/>
            </a:r>
            <a:br>
              <a:rPr lang="en-GB" cap="small" dirty="0" smtClean="0"/>
            </a:br>
            <a:r>
              <a:rPr lang="en-GB" sz="2000" cap="small" dirty="0" err="1" smtClean="0"/>
              <a:t>Octubre</a:t>
            </a:r>
            <a:r>
              <a:rPr lang="en-GB" sz="2000" cap="small" dirty="0" smtClean="0"/>
              <a:t> 2014</a:t>
            </a:r>
            <a:endParaRPr lang="en-GB" sz="2000" cap="small" dirty="0"/>
          </a:p>
        </p:txBody>
      </p:sp>
      <p:pic>
        <p:nvPicPr>
          <p:cNvPr id="1026" name="Picture 2" descr="S:\Comune\A&amp;E OLD\LOGHI\ELITE\logo ELITE\logo ELITE\JPG\ELITE_posCMY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2567"/>
            <a:ext cx="1825477" cy="64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8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4"/>
          <p:cNvSpPr>
            <a:spLocks noChangeArrowheads="1"/>
          </p:cNvSpPr>
          <p:nvPr/>
        </p:nvSpPr>
        <p:spPr bwMode="auto">
          <a:xfrm>
            <a:off x="179512" y="2060848"/>
            <a:ext cx="3024336" cy="388843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</a:pPr>
            <a:endParaRPr lang="es-ES" sz="1400" dirty="0">
              <a:solidFill>
                <a:srgbClr val="FFFFFF"/>
              </a:solidFill>
              <a:latin typeface="Arial Unicode MS" pitchFamily="34" charset="-128"/>
            </a:endParaRPr>
          </a:p>
        </p:txBody>
      </p:sp>
      <p:graphicFrame>
        <p:nvGraphicFramePr>
          <p:cNvPr id="10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782832"/>
              </p:ext>
            </p:extLst>
          </p:nvPr>
        </p:nvGraphicFramePr>
        <p:xfrm>
          <a:off x="3563887" y="2147889"/>
          <a:ext cx="2595141" cy="3733800"/>
        </p:xfrm>
        <a:graphic>
          <a:graphicData uri="http://schemas.openxmlformats.org/drawingml/2006/table">
            <a:tbl>
              <a:tblPr/>
              <a:tblGrid>
                <a:gridCol w="2595141"/>
              </a:tblGrid>
              <a:tr h="605553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Perfil público en la web de ELITE</a:t>
                      </a:r>
                      <a:r>
                        <a:rPr lang="es-ES" sz="1000" baseline="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baseline="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Comunicado de prensa informando de la admisión.</a:t>
                      </a:r>
                      <a:endParaRPr lang="es-ES" sz="1000" noProof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56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s-ES" sz="1000" i="0" noProof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000" i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Comienza a aprovecharse de las oportunidades de relación y puesta en común desde el principio de</a:t>
                      </a:r>
                      <a:r>
                        <a:rPr lang="es-ES" sz="1000" i="0" baseline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la trayectoria en ELITE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s-ES" sz="1000" i="0" baseline="0" noProof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4402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Acceso de las empresas, asesores e inversores utilizando las herramientas sociales.</a:t>
                      </a:r>
                      <a:endParaRPr lang="es-ES" sz="1000" baseline="0" noProof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baseline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Perfil detallado y rastreable a través del sitio de la comunidad.</a:t>
                      </a: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ES" sz="1000" noProof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58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i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Acceso</a:t>
                      </a:r>
                      <a:r>
                        <a:rPr lang="es-ES" sz="1000" i="0" baseline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inversores reales durante el transcurso del área de trabajo.</a:t>
                      </a:r>
                    </a:p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i="0" baseline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Oferta de salida con inversores.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563888" y="1556792"/>
            <a:ext cx="2520280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Periodo de 2 años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300192" y="1556792"/>
            <a:ext cx="2520280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Post-Certificado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23528" y="199870"/>
            <a:ext cx="8352478" cy="923330"/>
          </a:xfrm>
        </p:spPr>
        <p:txBody>
          <a:bodyPr/>
          <a:lstStyle/>
          <a:p>
            <a:r>
              <a:rPr lang="es-ES" dirty="0" smtClean="0"/>
              <a:t>Ventajas por la empresa de ser de ELITE</a:t>
            </a:r>
            <a:endParaRPr lang="es-ES" dirty="0"/>
          </a:p>
        </p:txBody>
      </p:sp>
      <p:graphicFrame>
        <p:nvGraphicFramePr>
          <p:cNvPr id="1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64375"/>
              </p:ext>
            </p:extLst>
          </p:nvPr>
        </p:nvGraphicFramePr>
        <p:xfrm>
          <a:off x="323527" y="1988840"/>
          <a:ext cx="2664296" cy="3937000"/>
        </p:xfrm>
        <a:graphic>
          <a:graphicData uri="http://schemas.openxmlformats.org/drawingml/2006/table">
            <a:tbl>
              <a:tblPr/>
              <a:tblGrid>
                <a:gridCol w="2664296"/>
              </a:tblGrid>
              <a:tr h="32331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noProof="0" dirty="0" smtClean="0">
                          <a:solidFill>
                            <a:srgbClr val="16202C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Visibilidad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noProof="0" dirty="0" smtClean="0">
                        <a:solidFill>
                          <a:srgbClr val="16202C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7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i="1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i="0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i="0" noProof="0" dirty="0" smtClean="0">
                          <a:solidFill>
                            <a:srgbClr val="16202C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Puesta</a:t>
                      </a:r>
                      <a:r>
                        <a:rPr lang="es-ES" sz="1600" b="1" i="0" baseline="0" noProof="0" dirty="0" smtClean="0">
                          <a:solidFill>
                            <a:srgbClr val="16202C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en común</a:t>
                      </a:r>
                      <a:endParaRPr lang="es-ES" sz="1600" b="1" i="0" noProof="0" dirty="0" smtClean="0">
                        <a:solidFill>
                          <a:srgbClr val="16202C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i="0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i="0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100" b="1" noProof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97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baseline="0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Sitio de la comunidad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baseline="0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200" b="1" noProof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s-ES" sz="11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98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600" b="1" i="1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600" b="1" i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Oportunidades</a:t>
                      </a:r>
                      <a:r>
                        <a:rPr lang="es-ES" sz="1600" b="1" i="0" baseline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de financiación</a:t>
                      </a:r>
                      <a:endParaRPr lang="es-ES" sz="11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571834"/>
              </p:ext>
            </p:extLst>
          </p:nvPr>
        </p:nvGraphicFramePr>
        <p:xfrm>
          <a:off x="6300192" y="2060848"/>
          <a:ext cx="2595141" cy="3741738"/>
        </p:xfrm>
        <a:graphic>
          <a:graphicData uri="http://schemas.openxmlformats.org/drawingml/2006/table">
            <a:tbl>
              <a:tblPr/>
              <a:tblGrid>
                <a:gridCol w="2595141"/>
              </a:tblGrid>
              <a:tr h="317750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noProof="0" dirty="0" smtClean="0">
                          <a:solidFill>
                            <a:srgbClr val="16202C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Perfil público en la web de ELITE</a:t>
                      </a:r>
                      <a:r>
                        <a:rPr lang="es-ES" sz="1000" baseline="0" noProof="0" dirty="0" smtClean="0">
                          <a:solidFill>
                            <a:srgbClr val="16202C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ES" sz="1000" noProof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ES" sz="1000" noProof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es-ES" sz="1000" noProof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000" i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Compartir experiencias</a:t>
                      </a:r>
                      <a:r>
                        <a:rPr lang="es-ES" sz="1000" i="0" baseline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durante la conferencia anual de inversores ELITE.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000" i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Acceso de empresas y asesores con fines de negocio en cualquier momento en el</a:t>
                      </a:r>
                      <a:r>
                        <a:rPr lang="es-ES" sz="1000" i="0" baseline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sitio de la comunidad.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s-ES" sz="1000" i="0" noProof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Acceso de las empresas, asesores e inversores utilizando las herramientas sociales.</a:t>
                      </a:r>
                    </a:p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baseline="0" noProof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Perfil detallado y rastreable a través del sitio de la comunidad.</a:t>
                      </a:r>
                    </a:p>
                    <a:p>
                      <a:pPr marL="0" indent="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ES" sz="1000" noProof="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000" i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Acceso a inversores durante la conferencia anual de inversores ELITE.</a:t>
                      </a:r>
                      <a:endParaRPr lang="es-ES" sz="1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Freeform 19"/>
          <p:cNvSpPr/>
          <p:nvPr/>
        </p:nvSpPr>
        <p:spPr>
          <a:xfrm>
            <a:off x="3491881" y="2060848"/>
            <a:ext cx="2664294" cy="3888432"/>
          </a:xfrm>
          <a:custGeom>
            <a:avLst/>
            <a:gdLst>
              <a:gd name="connsiteX0" fmla="*/ 0 w 1465804"/>
              <a:gd name="connsiteY0" fmla="*/ 146580 h 2598750"/>
              <a:gd name="connsiteX1" fmla="*/ 146580 w 1465804"/>
              <a:gd name="connsiteY1" fmla="*/ 0 h 2598750"/>
              <a:gd name="connsiteX2" fmla="*/ 1319224 w 1465804"/>
              <a:gd name="connsiteY2" fmla="*/ 0 h 2598750"/>
              <a:gd name="connsiteX3" fmla="*/ 1465804 w 1465804"/>
              <a:gd name="connsiteY3" fmla="*/ 146580 h 2598750"/>
              <a:gd name="connsiteX4" fmla="*/ 1465804 w 1465804"/>
              <a:gd name="connsiteY4" fmla="*/ 2452170 h 2598750"/>
              <a:gd name="connsiteX5" fmla="*/ 1319224 w 1465804"/>
              <a:gd name="connsiteY5" fmla="*/ 2598750 h 2598750"/>
              <a:gd name="connsiteX6" fmla="*/ 146580 w 1465804"/>
              <a:gd name="connsiteY6" fmla="*/ 2598750 h 2598750"/>
              <a:gd name="connsiteX7" fmla="*/ 0 w 1465804"/>
              <a:gd name="connsiteY7" fmla="*/ 2452170 h 2598750"/>
              <a:gd name="connsiteX8" fmla="*/ 0 w 1465804"/>
              <a:gd name="connsiteY8" fmla="*/ 146580 h 259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5804" h="2598750">
                <a:moveTo>
                  <a:pt x="0" y="146580"/>
                </a:moveTo>
                <a:cubicBezTo>
                  <a:pt x="0" y="65626"/>
                  <a:pt x="65626" y="0"/>
                  <a:pt x="146580" y="0"/>
                </a:cubicBezTo>
                <a:lnTo>
                  <a:pt x="1319224" y="0"/>
                </a:lnTo>
                <a:cubicBezTo>
                  <a:pt x="1400178" y="0"/>
                  <a:pt x="1465804" y="65626"/>
                  <a:pt x="1465804" y="146580"/>
                </a:cubicBezTo>
                <a:lnTo>
                  <a:pt x="1465804" y="2452170"/>
                </a:lnTo>
                <a:cubicBezTo>
                  <a:pt x="1465804" y="2533124"/>
                  <a:pt x="1400178" y="2598750"/>
                  <a:pt x="1319224" y="2598750"/>
                </a:cubicBezTo>
                <a:lnTo>
                  <a:pt x="146580" y="2598750"/>
                </a:lnTo>
                <a:cubicBezTo>
                  <a:pt x="65626" y="2598750"/>
                  <a:pt x="0" y="2533124"/>
                  <a:pt x="0" y="2452170"/>
                </a:cubicBezTo>
                <a:lnTo>
                  <a:pt x="0" y="146580"/>
                </a:lnTo>
                <a:close/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052" tIns="114052" rIns="114052" bIns="114052" numCol="1" spcCol="1270" anchor="t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GB" sz="1000" kern="1200" dirty="0"/>
          </a:p>
        </p:txBody>
      </p:sp>
      <p:sp>
        <p:nvSpPr>
          <p:cNvPr id="23" name="Freeform 22"/>
          <p:cNvSpPr/>
          <p:nvPr/>
        </p:nvSpPr>
        <p:spPr>
          <a:xfrm>
            <a:off x="6228184" y="1988840"/>
            <a:ext cx="2664294" cy="3960440"/>
          </a:xfrm>
          <a:custGeom>
            <a:avLst/>
            <a:gdLst>
              <a:gd name="connsiteX0" fmla="*/ 0 w 1465804"/>
              <a:gd name="connsiteY0" fmla="*/ 146580 h 2598750"/>
              <a:gd name="connsiteX1" fmla="*/ 146580 w 1465804"/>
              <a:gd name="connsiteY1" fmla="*/ 0 h 2598750"/>
              <a:gd name="connsiteX2" fmla="*/ 1319224 w 1465804"/>
              <a:gd name="connsiteY2" fmla="*/ 0 h 2598750"/>
              <a:gd name="connsiteX3" fmla="*/ 1465804 w 1465804"/>
              <a:gd name="connsiteY3" fmla="*/ 146580 h 2598750"/>
              <a:gd name="connsiteX4" fmla="*/ 1465804 w 1465804"/>
              <a:gd name="connsiteY4" fmla="*/ 2452170 h 2598750"/>
              <a:gd name="connsiteX5" fmla="*/ 1319224 w 1465804"/>
              <a:gd name="connsiteY5" fmla="*/ 2598750 h 2598750"/>
              <a:gd name="connsiteX6" fmla="*/ 146580 w 1465804"/>
              <a:gd name="connsiteY6" fmla="*/ 2598750 h 2598750"/>
              <a:gd name="connsiteX7" fmla="*/ 0 w 1465804"/>
              <a:gd name="connsiteY7" fmla="*/ 2452170 h 2598750"/>
              <a:gd name="connsiteX8" fmla="*/ 0 w 1465804"/>
              <a:gd name="connsiteY8" fmla="*/ 146580 h 259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5804" h="2598750">
                <a:moveTo>
                  <a:pt x="0" y="146580"/>
                </a:moveTo>
                <a:cubicBezTo>
                  <a:pt x="0" y="65626"/>
                  <a:pt x="65626" y="0"/>
                  <a:pt x="146580" y="0"/>
                </a:cubicBezTo>
                <a:lnTo>
                  <a:pt x="1319224" y="0"/>
                </a:lnTo>
                <a:cubicBezTo>
                  <a:pt x="1400178" y="0"/>
                  <a:pt x="1465804" y="65626"/>
                  <a:pt x="1465804" y="146580"/>
                </a:cubicBezTo>
                <a:lnTo>
                  <a:pt x="1465804" y="2452170"/>
                </a:lnTo>
                <a:cubicBezTo>
                  <a:pt x="1465804" y="2533124"/>
                  <a:pt x="1400178" y="2598750"/>
                  <a:pt x="1319224" y="2598750"/>
                </a:cubicBezTo>
                <a:lnTo>
                  <a:pt x="146580" y="2598750"/>
                </a:lnTo>
                <a:cubicBezTo>
                  <a:pt x="65626" y="2598750"/>
                  <a:pt x="0" y="2533124"/>
                  <a:pt x="0" y="2452170"/>
                </a:cubicBezTo>
                <a:lnTo>
                  <a:pt x="0" y="146580"/>
                </a:lnTo>
                <a:close/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052" tIns="114052" rIns="114052" bIns="114052" numCol="1" spcCol="1270" anchor="t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GB" sz="1000" kern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5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539552" y="765865"/>
            <a:ext cx="5904656" cy="430887"/>
          </a:xfrm>
        </p:spPr>
        <p:txBody>
          <a:bodyPr/>
          <a:lstStyle/>
          <a:p>
            <a:r>
              <a:rPr lang="es-ES" sz="2800" dirty="0" smtClean="0"/>
              <a:t>ELITE: requisitos de entrada</a:t>
            </a:r>
            <a:endParaRPr lang="es-ES" sz="2800" dirty="0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2231740" y="1736812"/>
            <a:ext cx="6444716" cy="4248472"/>
          </a:xfrm>
          <a:prstGeom prst="homePlate">
            <a:avLst>
              <a:gd name="adj" fmla="val 8625"/>
            </a:avLst>
          </a:prstGeom>
          <a:solidFill>
            <a:schemeClr val="accent4"/>
          </a:solidFill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rot="10800000" vert="eaVert" lIns="144000" tIns="144000" rIns="144000" bIns="144000" anchorCtr="1"/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882"/>
              </a:buClr>
              <a:buSzTx/>
              <a:buFontTx/>
              <a:buNone/>
              <a:tabLst/>
              <a:defRPr/>
            </a:pPr>
            <a:endParaRPr kumimoji="0" lang="en-GB" sz="1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pitchFamily="2" charset="-128"/>
              <a:cs typeface="Arial"/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539552" y="2744924"/>
            <a:ext cx="1944216" cy="1296144"/>
          </a:xfrm>
          <a:prstGeom prst="homePlate">
            <a:avLst>
              <a:gd name="adj" fmla="val 8625"/>
            </a:avLst>
          </a:prstGeom>
          <a:solidFill>
            <a:schemeClr val="accent1"/>
          </a:solidFill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rot="10800000" vert="eaVert" lIns="144000" tIns="144000" rIns="144000" bIns="144000" anchorCtr="1"/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3882"/>
              </a:buClr>
              <a:buSzTx/>
              <a:buFontTx/>
              <a:buNone/>
              <a:tabLst/>
              <a:defRPr/>
            </a:pPr>
            <a:endParaRPr kumimoji="0" lang="en-GB" sz="1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pitchFamily="2" charset="-128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2519772" y="1664804"/>
            <a:ext cx="6008765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endParaRPr lang="en-US" sz="1200" dirty="0" smtClean="0">
              <a:cs typeface="Arial"/>
            </a:endParaRP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>
                <a:cs typeface="Arial"/>
              </a:rPr>
              <a:t>Facturación mínima de €10 millones </a:t>
            </a:r>
            <a:br>
              <a:rPr lang="es-ES" sz="1200" dirty="0" smtClean="0">
                <a:cs typeface="Arial"/>
              </a:rPr>
            </a:br>
            <a:r>
              <a:rPr lang="es-ES" sz="1200" dirty="0" smtClean="0">
                <a:cs typeface="Arial"/>
              </a:rPr>
              <a:t>(menos si las perspectivas de crecimiento son grandes)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>
                <a:cs typeface="Arial"/>
              </a:rPr>
              <a:t>Resultado de explotación &gt; 5% de las ventas.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>
                <a:cs typeface="Arial"/>
              </a:rPr>
              <a:t>Beneficio neto positivo en el último ejercicio.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>
                <a:cs typeface="Arial"/>
              </a:rPr>
              <a:t>Endeudamiento neto/</a:t>
            </a:r>
            <a:r>
              <a:rPr lang="es-ES" sz="1200" dirty="0" err="1" smtClean="0">
                <a:cs typeface="Arial"/>
              </a:rPr>
              <a:t>Ebitda</a:t>
            </a:r>
            <a:r>
              <a:rPr lang="es-ES" sz="1200" dirty="0" smtClean="0">
                <a:cs typeface="Arial"/>
              </a:rPr>
              <a:t> &lt; 3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/>
              <a:t>Recorrido de resultados positivos (crecimiento de ingresos, márgenes ...)</a:t>
            </a:r>
          </a:p>
          <a:p>
            <a:pPr marL="0" lvl="1">
              <a:spcAft>
                <a:spcPts val="500"/>
              </a:spcAft>
              <a:buClr>
                <a:srgbClr val="005192"/>
              </a:buClr>
            </a:pPr>
            <a:r>
              <a:rPr lang="es-ES" sz="1200" u="sng" dirty="0" smtClean="0">
                <a:cs typeface="Arial"/>
              </a:rPr>
              <a:t>Otros requisitos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/>
              <a:t>Proyecto creíble de crecimiento. 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/>
              <a:t>Credibilidad de los gestores. </a:t>
            </a:r>
          </a:p>
          <a:p>
            <a:pPr marL="171450" lvl="1" indent="-171450">
              <a:spcAft>
                <a:spcPts val="500"/>
              </a:spcAft>
              <a:buClr>
                <a:srgbClr val="005192"/>
              </a:buClr>
              <a:buFont typeface="Arial" pitchFamily="34" charset="0"/>
              <a:buChar char="•"/>
            </a:pPr>
            <a:r>
              <a:rPr lang="es-ES" sz="1200" dirty="0" smtClean="0"/>
              <a:t>Motivación para llevar el cambio cultural, organizativo y de gestión.</a:t>
            </a:r>
          </a:p>
          <a:p>
            <a:pPr marL="0" lvl="1">
              <a:spcAft>
                <a:spcPts val="500"/>
              </a:spcAft>
              <a:buClr>
                <a:srgbClr val="005192"/>
              </a:buClr>
            </a:pPr>
            <a:endParaRPr lang="es-ES" sz="1200" dirty="0" smtClean="0">
              <a:cs typeface="Arial"/>
            </a:endParaRPr>
          </a:p>
          <a:p>
            <a:pPr marL="0" lvl="1">
              <a:spcAft>
                <a:spcPts val="500"/>
              </a:spcAft>
              <a:buClr>
                <a:srgbClr val="005192"/>
              </a:buClr>
            </a:pPr>
            <a:endParaRPr lang="es-ES" sz="1200" dirty="0" smtClean="0">
              <a:cs typeface="Arial"/>
            </a:endParaRPr>
          </a:p>
          <a:p>
            <a:pPr marL="0" lvl="1">
              <a:spcAft>
                <a:spcPts val="500"/>
              </a:spcAft>
              <a:buClr>
                <a:srgbClr val="005192"/>
              </a:buClr>
            </a:pPr>
            <a:r>
              <a:rPr lang="es-ES" sz="1200" dirty="0" smtClean="0">
                <a:cs typeface="Arial"/>
              </a:rPr>
              <a:t>LSEG se reserva el derecho de admitir a las compañías en ELITE  y/o continuar siendo miembros de ELITE, independientemente de los requisitos económicos, considerando la situación macroeconómica, las características del sector y cualquier otra circunstancia temporal o extraordinaria que afecte al candidato.</a:t>
            </a:r>
            <a:endParaRPr lang="it-IT" sz="1200" dirty="0"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683568" y="2971284"/>
            <a:ext cx="172819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003882"/>
              </a:buClr>
              <a:defRPr/>
            </a:pPr>
            <a:r>
              <a:rPr lang="it-IT" sz="1400" b="1" kern="0" dirty="0" smtClean="0">
                <a:solidFill>
                  <a:schemeClr val="bg1"/>
                </a:solidFill>
                <a:latin typeface="Arial"/>
                <a:ea typeface="ＭＳ Ｐゴシック" pitchFamily="2" charset="-128"/>
                <a:cs typeface="Arial"/>
              </a:rPr>
              <a:t>ELITE</a:t>
            </a:r>
            <a:endParaRPr lang="it-IT" sz="1400" b="1" kern="0" dirty="0">
              <a:solidFill>
                <a:schemeClr val="bg1"/>
              </a:solidFill>
              <a:latin typeface="Arial"/>
              <a:ea typeface="ＭＳ Ｐゴシック" pitchFamily="2" charset="-128"/>
              <a:cs typeface="Arial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003882"/>
              </a:buClr>
              <a:defRPr/>
            </a:pPr>
            <a:r>
              <a:rPr lang="it-IT" sz="1400" b="1" kern="0" dirty="0" smtClean="0">
                <a:solidFill>
                  <a:schemeClr val="bg1"/>
                </a:solidFill>
                <a:latin typeface="Arial"/>
                <a:ea typeface="ＭＳ Ｐゴシック" pitchFamily="2" charset="-128"/>
                <a:cs typeface="Arial"/>
              </a:rPr>
              <a:t>Requisitos económicos</a:t>
            </a:r>
            <a:endParaRPr lang="en-GB" sz="1400" b="1" kern="0" dirty="0">
              <a:solidFill>
                <a:schemeClr val="bg1"/>
              </a:solidFill>
              <a:latin typeface="Arial"/>
              <a:ea typeface="ＭＳ Ｐゴシック" pitchFamily="2" charset="-128"/>
              <a:cs typeface="Arial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411760" y="4410272"/>
            <a:ext cx="6080773" cy="268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1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750" y="2232000"/>
            <a:ext cx="8064698" cy="3600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sz="2400" dirty="0" smtClean="0"/>
              <a:t>ELITE en Italia y en Reino Unido – primeros resultados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1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7"/>
            <a:ext cx="6480720" cy="461665"/>
          </a:xfrm>
        </p:spPr>
        <p:txBody>
          <a:bodyPr/>
          <a:lstStyle/>
          <a:p>
            <a:r>
              <a:rPr lang="it-IT" dirty="0" smtClean="0"/>
              <a:t>Un historial de crecimiento</a:t>
            </a:r>
            <a:endParaRPr lang="en-US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87525" y="1593182"/>
            <a:ext cx="82089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dirty="0" smtClean="0"/>
              <a:t>Lanzada en abril de 2012, en 24 meses ELITE ha atraído: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15516" y="4756710"/>
            <a:ext cx="1699403" cy="1131016"/>
            <a:chOff x="712787" y="2894945"/>
            <a:chExt cx="1944689" cy="1157373"/>
          </a:xfrm>
        </p:grpSpPr>
        <p:sp>
          <p:nvSpPr>
            <p:cNvPr id="7" name="TextBox 15"/>
            <p:cNvSpPr txBox="1">
              <a:spLocks noChangeArrowheads="1"/>
            </p:cNvSpPr>
            <p:nvPr/>
          </p:nvSpPr>
          <p:spPr bwMode="auto">
            <a:xfrm>
              <a:off x="712787" y="3768864"/>
              <a:ext cx="1944689" cy="2834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9pPr>
            </a:lstStyle>
            <a:p>
              <a:pPr algn="ctr" eaLnBrk="1" hangingPunct="1"/>
              <a:r>
                <a:rPr lang="en-GB" sz="1200" dirty="0" smtClean="0">
                  <a:solidFill>
                    <a:schemeClr val="bg1"/>
                  </a:solidFill>
                  <a:latin typeface="+mj-lt"/>
                </a:rPr>
                <a:t>ABRIL 2012</a:t>
              </a:r>
              <a:endParaRPr lang="en-GB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gray">
            <a:xfrm>
              <a:off x="1454399" y="2894945"/>
              <a:ext cx="573929" cy="21669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1600" b="1" dirty="0">
                  <a:latin typeface="+mj-lt"/>
                </a:rPr>
                <a:t>30</a:t>
              </a:r>
              <a:endParaRPr lang="en-US" sz="1600" b="1" baseline="30000" dirty="0">
                <a:latin typeface="+mj-lt"/>
              </a:endParaRPr>
            </a:p>
          </p:txBody>
        </p:sp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13744" y="3197364"/>
              <a:ext cx="738187" cy="51792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41161" y="4399393"/>
            <a:ext cx="1700789" cy="1488331"/>
            <a:chOff x="2801938" y="2529303"/>
            <a:chExt cx="1946275" cy="1523015"/>
          </a:xfrm>
        </p:grpSpPr>
        <p:sp>
          <p:nvSpPr>
            <p:cNvPr id="8" name="TextBox 18"/>
            <p:cNvSpPr txBox="1">
              <a:spLocks noChangeArrowheads="1"/>
            </p:cNvSpPr>
            <p:nvPr/>
          </p:nvSpPr>
          <p:spPr bwMode="auto">
            <a:xfrm>
              <a:off x="2801938" y="3768864"/>
              <a:ext cx="1946275" cy="2834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9pPr>
            </a:lstStyle>
            <a:p>
              <a:pPr algn="ctr" eaLnBrk="1" hangingPunct="1"/>
              <a:r>
                <a:rPr lang="en-GB" sz="1200" dirty="0" smtClean="0">
                  <a:solidFill>
                    <a:schemeClr val="bg1"/>
                  </a:solidFill>
                  <a:latin typeface="+mj-lt"/>
                </a:rPr>
                <a:t>OCTUBRE 2012</a:t>
              </a:r>
              <a:endParaRPr lang="en-GB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gray">
            <a:xfrm>
              <a:off x="3308429" y="2529303"/>
              <a:ext cx="722964" cy="185971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it-IT" sz="1600" b="1" dirty="0">
                  <a:latin typeface="+mj-lt"/>
                </a:rPr>
                <a:t>63</a:t>
              </a:r>
              <a:endParaRPr lang="en-US" sz="1600" b="1" baseline="30000" dirty="0">
                <a:latin typeface="+mj-lt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357960" y="2800350"/>
              <a:ext cx="738187" cy="91493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855704" y="3621760"/>
            <a:ext cx="1699402" cy="2265962"/>
            <a:chOff x="4878387" y="1733550"/>
            <a:chExt cx="1944688" cy="2318768"/>
          </a:xfrm>
        </p:grpSpPr>
        <p:sp>
          <p:nvSpPr>
            <p:cNvPr id="9" name="TextBox 19"/>
            <p:cNvSpPr txBox="1">
              <a:spLocks noChangeArrowheads="1"/>
            </p:cNvSpPr>
            <p:nvPr/>
          </p:nvSpPr>
          <p:spPr bwMode="auto">
            <a:xfrm>
              <a:off x="4878387" y="3768864"/>
              <a:ext cx="1944688" cy="2834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  <a:ea typeface="Osaka" charset="-128"/>
                </a:defRPr>
              </a:lvl9pPr>
            </a:lstStyle>
            <a:p>
              <a:pPr algn="ctr" eaLnBrk="1" hangingPunct="1"/>
              <a:r>
                <a:rPr lang="en-GB" sz="1200" dirty="0" smtClean="0">
                  <a:solidFill>
                    <a:schemeClr val="bg1"/>
                  </a:solidFill>
                  <a:latin typeface="+mj-lt"/>
                </a:rPr>
                <a:t>ABRIL 2013</a:t>
              </a:r>
              <a:endParaRPr lang="en-GB" sz="12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gray">
            <a:xfrm>
              <a:off x="5432426" y="2025087"/>
              <a:ext cx="561975" cy="21669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it-IT" sz="1200" b="1">
                  <a:solidFill>
                    <a:srgbClr val="7F7F7F"/>
                  </a:solidFill>
                  <a:latin typeface="+mj-lt"/>
                </a:rPr>
                <a:t>100</a:t>
              </a:r>
              <a:endParaRPr lang="en-US" sz="1200" b="1" baseline="3000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17" name="Rectangle 21"/>
            <p:cNvSpPr>
              <a:spLocks noChangeArrowheads="1"/>
            </p:cNvSpPr>
            <p:nvPr/>
          </p:nvSpPr>
          <p:spPr bwMode="auto">
            <a:xfrm>
              <a:off x="5376862" y="2038350"/>
              <a:ext cx="736600" cy="1676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/>
            <a:lstStyle/>
            <a:p>
              <a:pPr algn="ctr"/>
              <a:endParaRPr lang="en-US" sz="1200">
                <a:latin typeface="+mj-lt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gray">
            <a:xfrm>
              <a:off x="5383211" y="1733550"/>
              <a:ext cx="730250" cy="21669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it-IT" sz="1600" b="1" dirty="0">
                  <a:latin typeface="+mj-lt"/>
                </a:rPr>
                <a:t>100</a:t>
              </a:r>
              <a:endParaRPr lang="en-US" sz="1600" b="1" dirty="0">
                <a:latin typeface="+mj-lt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349877" y="3152715"/>
            <a:ext cx="1850415" cy="2735008"/>
            <a:chOff x="6588224" y="1253574"/>
            <a:chExt cx="2117497" cy="2798744"/>
          </a:xfrm>
        </p:grpSpPr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7373887" y="1581150"/>
              <a:ext cx="736600" cy="2134136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sz="1200">
                <a:latin typeface="+mj-lt"/>
              </a:endParaRPr>
            </a:p>
          </p:txBody>
        </p:sp>
        <p:sp>
          <p:nvSpPr>
            <p:cNvPr id="19" name="TextBox 22"/>
            <p:cNvSpPr txBox="1">
              <a:spLocks noChangeArrowheads="1"/>
            </p:cNvSpPr>
            <p:nvPr/>
          </p:nvSpPr>
          <p:spPr bwMode="auto">
            <a:xfrm>
              <a:off x="6894512" y="3768864"/>
              <a:ext cx="1811209" cy="2834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800">
                  <a:solidFill>
                    <a:schemeClr val="bg1"/>
                  </a:solidFill>
                  <a:ea typeface="Osaka" charset="-128"/>
                </a:defRPr>
              </a:lvl1pPr>
              <a:lvl2pPr marL="742950" indent="-285750" eaLnBrk="0" hangingPunct="0">
                <a:defRPr sz="2400">
                  <a:latin typeface="Times" pitchFamily="18" charset="0"/>
                  <a:ea typeface="Osaka" charset="-128"/>
                </a:defRPr>
              </a:lvl2pPr>
              <a:lvl3pPr marL="1143000" indent="-228600" eaLnBrk="0" hangingPunct="0">
                <a:defRPr sz="2400">
                  <a:latin typeface="Times" pitchFamily="18" charset="0"/>
                  <a:ea typeface="Osaka" charset="-128"/>
                </a:defRPr>
              </a:lvl3pPr>
              <a:lvl4pPr marL="1600200" indent="-228600" eaLnBrk="0" hangingPunct="0">
                <a:defRPr sz="2400">
                  <a:latin typeface="Times" pitchFamily="18" charset="0"/>
                  <a:ea typeface="Osaka" charset="-128"/>
                </a:defRPr>
              </a:lvl4pPr>
              <a:lvl5pPr marL="2057400" indent="-228600" eaLnBrk="0" hangingPunct="0">
                <a:defRPr sz="2400">
                  <a:latin typeface="Times" pitchFamily="18" charset="0"/>
                  <a:ea typeface="Osak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" pitchFamily="18" charset="0"/>
                  <a:ea typeface="Osak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" pitchFamily="18" charset="0"/>
                  <a:ea typeface="Osak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" pitchFamily="18" charset="0"/>
                  <a:ea typeface="Osak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latin typeface="Times" pitchFamily="18" charset="0"/>
                  <a:ea typeface="Osaka" charset="-128"/>
                </a:defRPr>
              </a:lvl9pPr>
            </a:lstStyle>
            <a:p>
              <a:pPr algn="ctr"/>
              <a:r>
                <a:rPr lang="en-GB" sz="1200" dirty="0" smtClean="0">
                  <a:latin typeface="+mj-lt"/>
                </a:rPr>
                <a:t>OCTUBRE 2013</a:t>
              </a:r>
              <a:endParaRPr lang="en-GB" sz="1200" dirty="0">
                <a:latin typeface="+mj-lt"/>
              </a:endParaRPr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gray">
            <a:xfrm>
              <a:off x="6588224" y="1253574"/>
              <a:ext cx="1448793" cy="31006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it-IT" sz="1600" b="1" dirty="0" smtClean="0">
                  <a:latin typeface="+mj-lt"/>
                </a:rPr>
                <a:t>131</a:t>
              </a:r>
              <a:endParaRPr lang="en-US" sz="1600" b="1" baseline="30000" dirty="0">
                <a:latin typeface="+mj-lt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502639" y="2132856"/>
            <a:ext cx="70216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dirty="0" smtClean="0"/>
              <a:t>170</a:t>
            </a:r>
            <a:r>
              <a:rPr lang="es-ES" sz="1400" dirty="0" smtClean="0"/>
              <a:t> compañías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dirty="0"/>
              <a:t>130</a:t>
            </a:r>
            <a:r>
              <a:rPr lang="es-ES" sz="1400" dirty="0" smtClean="0"/>
              <a:t> asesores financieros y profesionales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dirty="0"/>
              <a:t>70</a:t>
            </a:r>
            <a:r>
              <a:rPr lang="es-ES" sz="1400" dirty="0" smtClean="0"/>
              <a:t> inversores institucionales (firmas de inversión privada e inversores de deuda)</a:t>
            </a:r>
            <a:endParaRPr lang="es-ES" sz="1400" dirty="0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7764636" y="2960949"/>
            <a:ext cx="643692" cy="2597420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5" name="TextBox 22"/>
          <p:cNvSpPr txBox="1">
            <a:spLocks noChangeArrowheads="1"/>
          </p:cNvSpPr>
          <p:nvPr/>
        </p:nvSpPr>
        <p:spPr bwMode="auto">
          <a:xfrm>
            <a:off x="7345725" y="5610726"/>
            <a:ext cx="1582759" cy="276999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bg1"/>
                </a:solidFill>
                <a:ea typeface="Osaka" charset="-128"/>
              </a:defRPr>
            </a:lvl1pPr>
            <a:lvl2pPr marL="742950" indent="-285750" eaLnBrk="0" hangingPunct="0">
              <a:defRPr sz="2400">
                <a:latin typeface="Times" pitchFamily="18" charset="0"/>
                <a:ea typeface="Osaka" charset="-128"/>
              </a:defRPr>
            </a:lvl2pPr>
            <a:lvl3pPr marL="1143000" indent="-228600" eaLnBrk="0" hangingPunct="0">
              <a:defRPr sz="2400">
                <a:latin typeface="Times" pitchFamily="18" charset="0"/>
                <a:ea typeface="Osaka" charset="-128"/>
              </a:defRPr>
            </a:lvl3pPr>
            <a:lvl4pPr marL="1600200" indent="-228600" eaLnBrk="0" hangingPunct="0">
              <a:defRPr sz="2400">
                <a:latin typeface="Times" pitchFamily="18" charset="0"/>
                <a:ea typeface="Osaka" charset="-128"/>
              </a:defRPr>
            </a:lvl4pPr>
            <a:lvl5pPr marL="2057400" indent="-228600" eaLnBrk="0" hangingPunct="0">
              <a:defRPr sz="2400">
                <a:latin typeface="Times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 charset="-128"/>
              </a:defRPr>
            </a:lvl9pPr>
          </a:lstStyle>
          <a:p>
            <a:pPr algn="ctr"/>
            <a:r>
              <a:rPr lang="en-GB" sz="1200" dirty="0" smtClean="0">
                <a:latin typeface="+mj-lt"/>
              </a:rPr>
              <a:t>ABRIL 2014</a:t>
            </a:r>
            <a:endParaRPr lang="en-GB" sz="1200" dirty="0">
              <a:latin typeface="+mj-lt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gray">
          <a:xfrm>
            <a:off x="7078069" y="1988840"/>
            <a:ext cx="1266055" cy="30300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it-IT" sz="1600" b="1" dirty="0" smtClean="0"/>
              <a:t>170</a:t>
            </a:r>
            <a:endParaRPr lang="en-US" sz="1600" b="1" baseline="30000" dirty="0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gray">
          <a:xfrm>
            <a:off x="7764636" y="2338649"/>
            <a:ext cx="659792" cy="6023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it-IT" sz="1200" b="1" dirty="0" smtClean="0">
              <a:ln>
                <a:solidFill>
                  <a:srgbClr val="00B0F0"/>
                </a:solidFill>
              </a:ln>
            </a:endParaRPr>
          </a:p>
          <a:p>
            <a:pPr algn="ctr"/>
            <a:endParaRPr lang="it-IT" sz="1200" b="1" dirty="0" smtClean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gray">
          <a:xfrm>
            <a:off x="7164288" y="2348880"/>
            <a:ext cx="1266055" cy="30300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it-IT" sz="1600" dirty="0" smtClean="0"/>
              <a:t>Reino Unido</a:t>
            </a:r>
            <a:endParaRPr lang="en-US" sz="1600" baseline="30000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2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Alta </a:t>
            </a:r>
            <a:r>
              <a:rPr lang="en-GB" dirty="0" err="1" smtClean="0"/>
              <a:t>calidad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39998" y="1484784"/>
            <a:ext cx="8208465" cy="40680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spcAft>
                <a:spcPts val="0"/>
              </a:spcAft>
            </a:pPr>
            <a:r>
              <a:rPr lang="en-US" sz="1400" dirty="0" smtClean="0">
                <a:latin typeface="+mj-lt"/>
              </a:rPr>
              <a:t>El </a:t>
            </a:r>
            <a:r>
              <a:rPr lang="en-US" sz="1400" dirty="0" err="1" smtClean="0">
                <a:latin typeface="+mj-lt"/>
              </a:rPr>
              <a:t>nivel</a:t>
            </a:r>
            <a:r>
              <a:rPr lang="en-US" sz="1400" dirty="0" smtClean="0">
                <a:latin typeface="+mj-lt"/>
              </a:rPr>
              <a:t> de </a:t>
            </a:r>
            <a:r>
              <a:rPr lang="en-US" sz="1400" dirty="0" err="1" smtClean="0">
                <a:latin typeface="+mj-lt"/>
              </a:rPr>
              <a:t>calidad</a:t>
            </a:r>
            <a:r>
              <a:rPr lang="en-US" sz="1400" dirty="0" smtClean="0">
                <a:latin typeface="+mj-lt"/>
              </a:rPr>
              <a:t> de </a:t>
            </a:r>
            <a:r>
              <a:rPr lang="en-US" sz="1400" dirty="0" err="1" smtClean="0">
                <a:latin typeface="+mj-lt"/>
              </a:rPr>
              <a:t>las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compañías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que</a:t>
            </a:r>
            <a:r>
              <a:rPr lang="en-US" sz="1400" dirty="0" smtClean="0">
                <a:latin typeface="+mj-lt"/>
              </a:rPr>
              <a:t> se </a:t>
            </a:r>
            <a:r>
              <a:rPr lang="en-US" sz="1400" dirty="0" err="1" smtClean="0">
                <a:latin typeface="+mj-lt"/>
              </a:rPr>
              <a:t>unen</a:t>
            </a:r>
            <a:r>
              <a:rPr lang="en-US" sz="1400" dirty="0" smtClean="0">
                <a:latin typeface="+mj-lt"/>
              </a:rPr>
              <a:t> al </a:t>
            </a:r>
            <a:r>
              <a:rPr lang="en-US" sz="1400" dirty="0" err="1" smtClean="0">
                <a:latin typeface="+mj-lt"/>
              </a:rPr>
              <a:t>programa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es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extraordinariamente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bueno</a:t>
            </a:r>
            <a:r>
              <a:rPr lang="en-US" sz="1400" dirty="0" smtClean="0">
                <a:latin typeface="+mj-lt"/>
              </a:rPr>
              <a:t> y con </a:t>
            </a:r>
            <a:r>
              <a:rPr lang="en-US" sz="1400" dirty="0" err="1" smtClean="0">
                <a:latin typeface="+mj-lt"/>
              </a:rPr>
              <a:t>una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distribución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equilibrada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en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términos</a:t>
            </a:r>
            <a:r>
              <a:rPr lang="en-US" sz="1400" dirty="0" smtClean="0">
                <a:latin typeface="+mj-lt"/>
              </a:rPr>
              <a:t> sectorial, </a:t>
            </a:r>
            <a:r>
              <a:rPr lang="en-US" sz="1400" dirty="0" err="1" smtClean="0">
                <a:latin typeface="+mj-lt"/>
              </a:rPr>
              <a:t>geográfico</a:t>
            </a:r>
            <a:r>
              <a:rPr lang="en-US" sz="1400" dirty="0" smtClean="0">
                <a:latin typeface="+mj-lt"/>
              </a:rPr>
              <a:t> y de </a:t>
            </a:r>
            <a:r>
              <a:rPr lang="en-US" sz="1400" dirty="0" err="1" smtClean="0">
                <a:latin typeface="+mj-lt"/>
              </a:rPr>
              <a:t>antigüedad</a:t>
            </a:r>
            <a:r>
              <a:rPr lang="en-US" sz="1400" dirty="0" smtClean="0">
                <a:latin typeface="+mj-lt"/>
              </a:rPr>
              <a:t>.</a:t>
            </a:r>
            <a:endParaRPr lang="en-US" sz="14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Isosceles Triangle 22"/>
          <p:cNvSpPr>
            <a:spLocks noChangeArrowheads="1"/>
          </p:cNvSpPr>
          <p:nvPr/>
        </p:nvSpPr>
        <p:spPr bwMode="auto">
          <a:xfrm rot="10800000">
            <a:off x="684213" y="5085184"/>
            <a:ext cx="7627937" cy="134937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xtLst/>
        </p:spPr>
        <p:txBody>
          <a:bodyPr rot="10800000"/>
          <a:lstStyle/>
          <a:p>
            <a:pPr algn="ctr"/>
            <a:endParaRPr lang="en-GB">
              <a:solidFill>
                <a:srgbClr val="7898C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547" y="2276872"/>
            <a:ext cx="3492477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bg1"/>
                </a:solidFill>
                <a:latin typeface="Trebuchet MS" pitchFamily="34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9pPr>
          </a:lstStyle>
          <a:p>
            <a:r>
              <a:rPr lang="en-GB" sz="1400" dirty="0" err="1" smtClean="0">
                <a:latin typeface="+mj-lt"/>
              </a:rPr>
              <a:t>Ingresos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medios</a:t>
            </a:r>
            <a:r>
              <a:rPr lang="en-GB" sz="1400" dirty="0" smtClean="0">
                <a:latin typeface="+mj-lt"/>
              </a:rPr>
              <a:t> (€m)*</a:t>
            </a:r>
            <a:endParaRPr lang="en-GB" sz="1400" dirty="0">
              <a:latin typeface="+mj-lt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276749" y="2492896"/>
            <a:ext cx="367188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gray">
          <a:xfrm>
            <a:off x="6948263" y="2334631"/>
            <a:ext cx="806375" cy="2889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600" b="1" dirty="0" smtClean="0">
                <a:latin typeface="+mj-lt"/>
              </a:rPr>
              <a:t>105</a:t>
            </a:r>
            <a:endParaRPr lang="en-US" sz="1600" b="1" baseline="30000" dirty="0">
              <a:latin typeface="+mj-lt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1295548" y="2797101"/>
            <a:ext cx="3492476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bg1"/>
                </a:solidFill>
                <a:latin typeface="Trebuchet MS" pitchFamily="34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9pPr>
          </a:lstStyle>
          <a:p>
            <a:r>
              <a:rPr lang="en-GB" sz="1400" dirty="0" err="1" smtClean="0">
                <a:latin typeface="+mj-lt"/>
              </a:rPr>
              <a:t>Crecimiento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medio</a:t>
            </a:r>
            <a:r>
              <a:rPr lang="en-GB" sz="1400" dirty="0" smtClean="0">
                <a:latin typeface="+mj-lt"/>
              </a:rPr>
              <a:t> a la </a:t>
            </a:r>
            <a:r>
              <a:rPr lang="en-GB" sz="1400" dirty="0" err="1" smtClean="0">
                <a:latin typeface="+mj-lt"/>
              </a:rPr>
              <a:t>admisión</a:t>
            </a:r>
            <a:r>
              <a:rPr lang="en-GB" sz="1400" dirty="0" smtClean="0">
                <a:latin typeface="+mj-lt"/>
              </a:rPr>
              <a:t> (%)</a:t>
            </a:r>
            <a:endParaRPr lang="en-GB" sz="1400" dirty="0">
              <a:latin typeface="+mj-lt"/>
            </a:endParaRPr>
          </a:p>
        </p:txBody>
      </p:sp>
      <p:sp>
        <p:nvSpPr>
          <p:cNvPr id="12" name="TextBox 2"/>
          <p:cNvSpPr txBox="1"/>
          <p:nvPr/>
        </p:nvSpPr>
        <p:spPr>
          <a:xfrm>
            <a:off x="1295548" y="3348013"/>
            <a:ext cx="3492476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bg1"/>
                </a:solidFill>
                <a:latin typeface="Trebuchet MS" pitchFamily="34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9pPr>
          </a:lstStyle>
          <a:p>
            <a:r>
              <a:rPr lang="en-GB" sz="1400" dirty="0" err="1" smtClean="0">
                <a:latin typeface="+mj-lt"/>
              </a:rPr>
              <a:t>Margen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bruto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medio</a:t>
            </a:r>
            <a:r>
              <a:rPr lang="en-GB" sz="1400" dirty="0" smtClean="0">
                <a:latin typeface="+mj-lt"/>
              </a:rPr>
              <a:t> a la </a:t>
            </a:r>
            <a:r>
              <a:rPr lang="en-GB" sz="1400" dirty="0" err="1" smtClean="0">
                <a:latin typeface="+mj-lt"/>
              </a:rPr>
              <a:t>admisión</a:t>
            </a:r>
            <a:r>
              <a:rPr lang="en-GB" sz="1400" dirty="0" smtClean="0">
                <a:latin typeface="+mj-lt"/>
              </a:rPr>
              <a:t> (%)*</a:t>
            </a:r>
            <a:endParaRPr lang="en-GB" sz="1400" dirty="0">
              <a:latin typeface="+mj-lt"/>
            </a:endParaRPr>
          </a:p>
        </p:txBody>
      </p:sp>
      <p:sp>
        <p:nvSpPr>
          <p:cNvPr id="13" name="TextBox 2"/>
          <p:cNvSpPr txBox="1"/>
          <p:nvPr/>
        </p:nvSpPr>
        <p:spPr>
          <a:xfrm>
            <a:off x="1295548" y="3877221"/>
            <a:ext cx="3492476" cy="3077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bg1"/>
                </a:solidFill>
                <a:latin typeface="Trebuchet MS" pitchFamily="34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9pPr>
          </a:lstStyle>
          <a:p>
            <a:r>
              <a:rPr lang="en-GB" sz="1400" dirty="0" err="1" smtClean="0">
                <a:latin typeface="+mj-lt"/>
              </a:rPr>
              <a:t>Endeudamiento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neto</a:t>
            </a:r>
            <a:r>
              <a:rPr lang="en-GB" sz="1400" dirty="0" smtClean="0">
                <a:latin typeface="+mj-lt"/>
              </a:rPr>
              <a:t>/EBITDA* (media)</a:t>
            </a:r>
            <a:endParaRPr lang="en-GB" sz="1400" dirty="0">
              <a:latin typeface="+mj-lt"/>
            </a:endParaRPr>
          </a:p>
        </p:txBody>
      </p:sp>
      <p:sp>
        <p:nvSpPr>
          <p:cNvPr id="14" name="TextBox 2"/>
          <p:cNvSpPr txBox="1"/>
          <p:nvPr/>
        </p:nvSpPr>
        <p:spPr>
          <a:xfrm>
            <a:off x="1295548" y="4437112"/>
            <a:ext cx="3492476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bg1"/>
                </a:solidFill>
                <a:latin typeface="Trebuchet MS" pitchFamily="34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" pitchFamily="18" charset="0"/>
                <a:ea typeface="Osaka"/>
                <a:cs typeface="Osaka"/>
              </a:defRPr>
            </a:lvl9pPr>
          </a:lstStyle>
          <a:p>
            <a:r>
              <a:rPr lang="en-GB" sz="1400" dirty="0" err="1" smtClean="0">
                <a:latin typeface="+mj-lt"/>
              </a:rPr>
              <a:t>Exportación</a:t>
            </a:r>
            <a:r>
              <a:rPr lang="en-GB" sz="1400" dirty="0" smtClean="0">
                <a:latin typeface="+mj-lt"/>
              </a:rPr>
              <a:t> media (% de </a:t>
            </a:r>
            <a:r>
              <a:rPr lang="en-GB" sz="1400" dirty="0" err="1" smtClean="0">
                <a:latin typeface="+mj-lt"/>
              </a:rPr>
              <a:t>las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ventas</a:t>
            </a:r>
            <a:r>
              <a:rPr lang="en-GB" sz="1400" dirty="0" smtClean="0">
                <a:latin typeface="+mj-lt"/>
              </a:rPr>
              <a:t> </a:t>
            </a:r>
            <a:r>
              <a:rPr lang="en-GB" sz="1400" dirty="0" err="1" smtClean="0">
                <a:latin typeface="+mj-lt"/>
              </a:rPr>
              <a:t>totales</a:t>
            </a:r>
            <a:r>
              <a:rPr lang="en-GB" sz="1400" dirty="0" smtClean="0">
                <a:latin typeface="+mj-lt"/>
              </a:rPr>
              <a:t>)</a:t>
            </a:r>
            <a:endParaRPr lang="en-GB" sz="1400" dirty="0">
              <a:latin typeface="+mj-lt"/>
            </a:endParaRP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3276749" y="3005188"/>
            <a:ext cx="367188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3276749" y="3556100"/>
            <a:ext cx="367188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3276749" y="4193258"/>
            <a:ext cx="367188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3276749" y="4716637"/>
            <a:ext cx="367188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gray">
          <a:xfrm>
            <a:off x="6948263" y="2853273"/>
            <a:ext cx="806375" cy="2889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600" b="1" dirty="0" smtClean="0">
                <a:latin typeface="+mj-lt"/>
              </a:rPr>
              <a:t>15%</a:t>
            </a:r>
            <a:endParaRPr lang="en-US" sz="1600" b="1" baseline="30000" dirty="0">
              <a:latin typeface="+mj-lt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gray">
          <a:xfrm>
            <a:off x="6948263" y="3402597"/>
            <a:ext cx="806375" cy="2889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600" b="1" dirty="0" smtClean="0">
                <a:latin typeface="+mj-lt"/>
              </a:rPr>
              <a:t>15%</a:t>
            </a:r>
            <a:endParaRPr lang="en-US" sz="1600" b="1" baseline="30000" dirty="0">
              <a:latin typeface="+mj-lt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gray">
          <a:xfrm>
            <a:off x="6962550" y="4039755"/>
            <a:ext cx="806375" cy="2889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600" b="1" dirty="0">
                <a:latin typeface="+mj-lt"/>
              </a:rPr>
              <a:t>2</a:t>
            </a:r>
            <a:r>
              <a:rPr lang="it-IT" sz="1600" b="1" dirty="0" smtClean="0">
                <a:latin typeface="+mj-lt"/>
              </a:rPr>
              <a:t>x</a:t>
            </a:r>
            <a:endParaRPr lang="en-US" sz="1600" b="1" baseline="30000" dirty="0">
              <a:latin typeface="+mj-lt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gray">
          <a:xfrm>
            <a:off x="6962550" y="4564721"/>
            <a:ext cx="806375" cy="2889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600" b="1" dirty="0" smtClean="0">
                <a:latin typeface="+mj-lt"/>
              </a:rPr>
              <a:t>50%</a:t>
            </a:r>
            <a:endParaRPr lang="en-US" sz="1600" b="1" baseline="30000" dirty="0">
              <a:latin typeface="+mj-lt"/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76012" y="5271591"/>
            <a:ext cx="85724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 algn="ctr">
              <a:buClr>
                <a:schemeClr val="bg1"/>
              </a:buClr>
              <a:buFont typeface="Arial" pitchFamily="34" charset="0"/>
              <a:buChar char="•"/>
            </a:pPr>
            <a:r>
              <a:rPr lang="en-US" sz="1400" b="1" dirty="0">
                <a:latin typeface="Trebuchet MS" pitchFamily="34" charset="0"/>
              </a:rPr>
              <a:t>ELITE </a:t>
            </a:r>
            <a:r>
              <a:rPr lang="en-US" sz="1400" b="1" dirty="0" err="1" smtClean="0">
                <a:latin typeface="Trebuchet MS" pitchFamily="34" charset="0"/>
              </a:rPr>
              <a:t>es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capaz</a:t>
            </a:r>
            <a:r>
              <a:rPr lang="en-US" sz="1400" b="1" dirty="0" smtClean="0">
                <a:latin typeface="Trebuchet MS" pitchFamily="34" charset="0"/>
              </a:rPr>
              <a:t> de </a:t>
            </a:r>
            <a:r>
              <a:rPr lang="en-US" sz="1400" b="1" dirty="0" err="1" smtClean="0">
                <a:latin typeface="Trebuchet MS" pitchFamily="34" charset="0"/>
              </a:rPr>
              <a:t>atraer</a:t>
            </a:r>
            <a:r>
              <a:rPr lang="en-US" sz="1400" b="1" dirty="0" smtClean="0">
                <a:latin typeface="Trebuchet MS" pitchFamily="34" charset="0"/>
              </a:rPr>
              <a:t> un </a:t>
            </a:r>
            <a:r>
              <a:rPr lang="en-US" sz="1400" b="1" dirty="0" err="1" smtClean="0">
                <a:latin typeface="Trebuchet MS" pitchFamily="34" charset="0"/>
              </a:rPr>
              <a:t>grupo</a:t>
            </a:r>
            <a:r>
              <a:rPr lang="en-US" sz="1400" b="1" dirty="0" smtClean="0">
                <a:latin typeface="Trebuchet MS" pitchFamily="34" charset="0"/>
              </a:rPr>
              <a:t> de </a:t>
            </a:r>
            <a:r>
              <a:rPr lang="en-US" sz="1400" b="1" dirty="0" err="1" smtClean="0">
                <a:latin typeface="Trebuchet MS" pitchFamily="34" charset="0"/>
              </a:rPr>
              <a:t>compañías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que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aglutinen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todos</a:t>
            </a:r>
            <a:r>
              <a:rPr lang="en-US" sz="1400" b="1" dirty="0" smtClean="0">
                <a:latin typeface="Trebuchet MS" pitchFamily="34" charset="0"/>
              </a:rPr>
              <a:t> los </a:t>
            </a:r>
            <a:r>
              <a:rPr lang="en-US" sz="1400" b="1" dirty="0" err="1" smtClean="0">
                <a:latin typeface="Trebuchet MS" pitchFamily="34" charset="0"/>
              </a:rPr>
              <a:t>servicios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corporativos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necesarios</a:t>
            </a:r>
            <a:r>
              <a:rPr lang="en-US" sz="1400" b="1" dirty="0" smtClean="0">
                <a:latin typeface="Trebuchet MS" pitchFamily="34" charset="0"/>
              </a:rPr>
              <a:t> para </a:t>
            </a:r>
            <a:r>
              <a:rPr lang="en-US" sz="1400" b="1" dirty="0" err="1" smtClean="0">
                <a:latin typeface="Trebuchet MS" pitchFamily="34" charset="0"/>
              </a:rPr>
              <a:t>las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empresas</a:t>
            </a:r>
            <a:r>
              <a:rPr lang="en-US" sz="1400" b="1" dirty="0" smtClean="0">
                <a:latin typeface="Trebuchet MS" pitchFamily="34" charset="0"/>
              </a:rPr>
              <a:t> (</a:t>
            </a:r>
            <a:r>
              <a:rPr lang="en-US" sz="1400" b="1" dirty="0" err="1" smtClean="0">
                <a:latin typeface="Trebuchet MS" pitchFamily="34" charset="0"/>
              </a:rPr>
              <a:t>asesores</a:t>
            </a:r>
            <a:r>
              <a:rPr lang="en-US" sz="1400" b="1" dirty="0" smtClean="0">
                <a:latin typeface="Trebuchet MS" pitchFamily="34" charset="0"/>
              </a:rPr>
              <a:t> </a:t>
            </a:r>
            <a:r>
              <a:rPr lang="en-US" sz="1400" b="1" dirty="0" err="1" smtClean="0">
                <a:latin typeface="Trebuchet MS" pitchFamily="34" charset="0"/>
              </a:rPr>
              <a:t>financieros</a:t>
            </a:r>
            <a:r>
              <a:rPr lang="en-US" sz="1400" b="1" dirty="0" smtClean="0">
                <a:latin typeface="Trebuchet MS" pitchFamily="34" charset="0"/>
              </a:rPr>
              <a:t>, </a:t>
            </a:r>
            <a:r>
              <a:rPr lang="en-US" sz="1400" b="1" dirty="0" err="1" smtClean="0">
                <a:latin typeface="Trebuchet MS" pitchFamily="34" charset="0"/>
              </a:rPr>
              <a:t>consultores</a:t>
            </a:r>
            <a:r>
              <a:rPr lang="en-US" sz="1400" b="1" dirty="0" smtClean="0">
                <a:latin typeface="Trebuchet MS" pitchFamily="34" charset="0"/>
              </a:rPr>
              <a:t>, </a:t>
            </a:r>
            <a:r>
              <a:rPr lang="en-US" sz="1400" b="1" dirty="0" err="1" smtClean="0">
                <a:latin typeface="Trebuchet MS" pitchFamily="34" charset="0"/>
              </a:rPr>
              <a:t>auditores</a:t>
            </a:r>
            <a:r>
              <a:rPr lang="en-US" sz="1400" b="1" dirty="0" smtClean="0">
                <a:latin typeface="Trebuchet MS" pitchFamily="34" charset="0"/>
              </a:rPr>
              <a:t>, </a:t>
            </a:r>
            <a:r>
              <a:rPr lang="en-US" sz="1400" b="1" dirty="0" err="1" smtClean="0">
                <a:latin typeface="Trebuchet MS" pitchFamily="34" charset="0"/>
              </a:rPr>
              <a:t>abogados</a:t>
            </a:r>
            <a:r>
              <a:rPr lang="en-US" sz="1400" b="1" dirty="0" smtClean="0">
                <a:latin typeface="Trebuchet MS" pitchFamily="34" charset="0"/>
              </a:rPr>
              <a:t>, </a:t>
            </a:r>
            <a:r>
              <a:rPr lang="en-US" sz="1400" b="1" dirty="0" err="1" smtClean="0">
                <a:latin typeface="Trebuchet MS" pitchFamily="34" charset="0"/>
              </a:rPr>
              <a:t>etc</a:t>
            </a:r>
            <a:r>
              <a:rPr lang="en-US" sz="1400" b="1" dirty="0" smtClean="0">
                <a:latin typeface="Trebuchet MS" pitchFamily="34" charset="0"/>
              </a:rPr>
              <a:t>)</a:t>
            </a:r>
            <a:endParaRPr lang="en-US" sz="1400" b="1" dirty="0">
              <a:latin typeface="Trebuchet MS" pitchFamily="34" charset="0"/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248020" y="6011416"/>
            <a:ext cx="857245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sz="800" i="1" dirty="0" smtClean="0">
                <a:latin typeface="Trebuchet MS" pitchFamily="34" charset="0"/>
              </a:rPr>
              <a:t>Fuente: </a:t>
            </a:r>
            <a:r>
              <a:rPr lang="en-US" sz="800" i="1" dirty="0" err="1" smtClean="0">
                <a:latin typeface="Trebuchet MS" pitchFamily="34" charset="0"/>
              </a:rPr>
              <a:t>datos</a:t>
            </a:r>
            <a:r>
              <a:rPr lang="en-US" sz="800" i="1" dirty="0" smtClean="0">
                <a:latin typeface="Trebuchet MS" pitchFamily="34" charset="0"/>
              </a:rPr>
              <a:t> </a:t>
            </a:r>
            <a:r>
              <a:rPr lang="en-US" sz="800" i="1" dirty="0" err="1" smtClean="0">
                <a:latin typeface="Trebuchet MS" pitchFamily="34" charset="0"/>
              </a:rPr>
              <a:t>disponibles</a:t>
            </a:r>
            <a:r>
              <a:rPr lang="en-US" sz="800" i="1" dirty="0" smtClean="0">
                <a:latin typeface="Trebuchet MS" pitchFamily="34" charset="0"/>
              </a:rPr>
              <a:t> de </a:t>
            </a:r>
            <a:r>
              <a:rPr lang="en-US" sz="800" i="1" dirty="0" err="1" smtClean="0">
                <a:latin typeface="Trebuchet MS" pitchFamily="34" charset="0"/>
              </a:rPr>
              <a:t>las</a:t>
            </a:r>
            <a:r>
              <a:rPr lang="en-US" sz="800" i="1" dirty="0" smtClean="0">
                <a:latin typeface="Trebuchet MS" pitchFamily="34" charset="0"/>
              </a:rPr>
              <a:t> 150 </a:t>
            </a:r>
            <a:r>
              <a:rPr lang="en-US" sz="800" i="1" dirty="0" err="1" smtClean="0">
                <a:latin typeface="Trebuchet MS" pitchFamily="34" charset="0"/>
              </a:rPr>
              <a:t>empresas</a:t>
            </a:r>
            <a:r>
              <a:rPr lang="en-US" sz="800" i="1" dirty="0" smtClean="0">
                <a:latin typeface="Trebuchet MS" pitchFamily="34" charset="0"/>
              </a:rPr>
              <a:t> </a:t>
            </a:r>
            <a:r>
              <a:rPr lang="en-US" sz="800" i="1" dirty="0" err="1" smtClean="0">
                <a:latin typeface="Trebuchet MS" pitchFamily="34" charset="0"/>
              </a:rPr>
              <a:t>italianas</a:t>
            </a:r>
            <a:r>
              <a:rPr lang="en-US" sz="800" i="1" dirty="0" smtClean="0">
                <a:latin typeface="Trebuchet MS" pitchFamily="34" charset="0"/>
              </a:rPr>
              <a:t> a </a:t>
            </a:r>
            <a:r>
              <a:rPr lang="en-US" sz="800" i="1" dirty="0" err="1" smtClean="0">
                <a:latin typeface="Trebuchet MS" pitchFamily="34" charset="0"/>
              </a:rPr>
              <a:t>cierre</a:t>
            </a:r>
            <a:r>
              <a:rPr lang="en-US" sz="800" i="1" dirty="0" smtClean="0">
                <a:latin typeface="Trebuchet MS" pitchFamily="34" charset="0"/>
              </a:rPr>
              <a:t> de 2012.</a:t>
            </a:r>
            <a:endParaRPr lang="en-US" sz="800" i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5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289318"/>
              </p:ext>
            </p:extLst>
          </p:nvPr>
        </p:nvGraphicFramePr>
        <p:xfrm>
          <a:off x="467545" y="1916832"/>
          <a:ext cx="288032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40000" y="684000"/>
            <a:ext cx="6408264" cy="504000"/>
          </a:xfrm>
        </p:spPr>
        <p:txBody>
          <a:bodyPr>
            <a:noAutofit/>
          </a:bodyPr>
          <a:lstStyle/>
          <a:p>
            <a:r>
              <a:rPr lang="es-ES" dirty="0" smtClean="0"/>
              <a:t>Diversidad de tamaños y sectores</a:t>
            </a:r>
            <a:endParaRPr lang="es-ES" dirty="0"/>
          </a:p>
        </p:txBody>
      </p:sp>
      <p:sp>
        <p:nvSpPr>
          <p:cNvPr id="13" name="Rectangle 12"/>
          <p:cNvSpPr/>
          <p:nvPr/>
        </p:nvSpPr>
        <p:spPr>
          <a:xfrm>
            <a:off x="323528" y="2287749"/>
            <a:ext cx="4176463" cy="27254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799608" y="2276872"/>
            <a:ext cx="4104456" cy="27363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887559"/>
              </p:ext>
            </p:extLst>
          </p:nvPr>
        </p:nvGraphicFramePr>
        <p:xfrm>
          <a:off x="0" y="2439158"/>
          <a:ext cx="4635996" cy="2651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Rectangle 15"/>
          <p:cNvSpPr/>
          <p:nvPr/>
        </p:nvSpPr>
        <p:spPr>
          <a:xfrm>
            <a:off x="323528" y="1916832"/>
            <a:ext cx="4176463" cy="26431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 smtClean="0">
                <a:solidFill>
                  <a:schemeClr val="bg1"/>
                </a:solidFill>
              </a:rPr>
              <a:t>Ingresos*</a:t>
            </a:r>
            <a:endParaRPr lang="it-IT" sz="1400" dirty="0">
              <a:solidFill>
                <a:schemeClr val="bg1"/>
              </a:solidFill>
            </a:endParaRP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054822"/>
              </p:ext>
            </p:extLst>
          </p:nvPr>
        </p:nvGraphicFramePr>
        <p:xfrm>
          <a:off x="4507209" y="2373235"/>
          <a:ext cx="4884961" cy="255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8"/>
          <p:cNvSpPr/>
          <p:nvPr/>
        </p:nvSpPr>
        <p:spPr>
          <a:xfrm>
            <a:off x="4799609" y="1916832"/>
            <a:ext cx="4104456" cy="26431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 smtClean="0">
                <a:solidFill>
                  <a:schemeClr val="bg1"/>
                </a:solidFill>
              </a:rPr>
              <a:t>Sectores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112020" y="6021288"/>
            <a:ext cx="8572452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s-ES" sz="800" i="1" dirty="0" smtClean="0">
                <a:latin typeface="Trebuchet MS" pitchFamily="34" charset="0"/>
              </a:rPr>
              <a:t>Fuente: datos disponibles de las 150 empresas italianas a cierre de 2012.</a:t>
            </a:r>
            <a:endParaRPr lang="es-ES" sz="800" i="1" dirty="0">
              <a:latin typeface="Trebuchet MS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8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508627" y="1820724"/>
            <a:ext cx="10080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 smtClean="0">
                <a:latin typeface="+mj-lt"/>
              </a:rPr>
              <a:t>15</a:t>
            </a:r>
            <a:endParaRPr lang="en-US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42873" y="2880519"/>
            <a:ext cx="10080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 smtClean="0">
                <a:latin typeface="+mj-lt"/>
              </a:rPr>
              <a:t>9</a:t>
            </a:r>
            <a:endParaRPr lang="en-US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42873" y="3600599"/>
            <a:ext cx="10080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 smtClean="0">
                <a:latin typeface="+mj-lt"/>
              </a:rPr>
              <a:t>8</a:t>
            </a:r>
            <a:endParaRPr lang="en-US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2873" y="4293096"/>
            <a:ext cx="10080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 smtClean="0">
                <a:latin typeface="+mj-lt"/>
              </a:rPr>
              <a:t>25</a:t>
            </a:r>
            <a:endParaRPr lang="en-US" dirty="0">
              <a:latin typeface="+mj-lt"/>
            </a:endParaRPr>
          </a:p>
        </p:txBody>
      </p:sp>
      <p:sp>
        <p:nvSpPr>
          <p:cNvPr id="28" name="Titolo 27"/>
          <p:cNvSpPr>
            <a:spLocks noGrp="1"/>
          </p:cNvSpPr>
          <p:nvPr>
            <p:ph type="title"/>
          </p:nvPr>
        </p:nvSpPr>
        <p:spPr>
          <a:xfrm>
            <a:off x="179512" y="353759"/>
            <a:ext cx="8352928" cy="769441"/>
          </a:xfrm>
        </p:spPr>
        <p:txBody>
          <a:bodyPr/>
          <a:lstStyle/>
          <a:p>
            <a:r>
              <a:rPr lang="it-IT" sz="2500" dirty="0" smtClean="0"/>
              <a:t>ELITE fomenta el cambio cultural y el acceso al capital</a:t>
            </a:r>
            <a:endParaRPr lang="it-IT" sz="25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508627" y="1796819"/>
            <a:ext cx="197" cy="3786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91774"/>
            <a:ext cx="4681444" cy="15613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395531" y="2880519"/>
            <a:ext cx="245918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Compañías han completado una operación con una firma de inversión privada.	</a:t>
            </a:r>
            <a:endParaRPr lang="en-US" sz="13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395531" y="3600599"/>
            <a:ext cx="245918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Compañías emitieron bonos y otras 8 están siendo evaluadas para hacerlo.</a:t>
            </a:r>
            <a:endParaRPr lang="en-US" sz="13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372200" y="1800399"/>
            <a:ext cx="245918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Compañías hananunciado su intención de salir a bolsa en el medio plazo y 1 cotiza en el mercado alternativo italiano (AIM Italia)</a:t>
            </a:r>
            <a:endParaRPr lang="en-US" sz="13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6395531" y="4308775"/>
            <a:ext cx="245918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/>
              <a:t>Operaciones de M&amp;A / JV deals completadas  por compañías ELITE.</a:t>
            </a:r>
            <a:endParaRPr lang="en-US" sz="1300" dirty="0" smtClean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95536" y="1692097"/>
            <a:ext cx="468052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ES" sz="1400" dirty="0" smtClean="0"/>
              <a:t>Desde su entrada en el programa, las compañías  ELITE aceleraron sus planes de crecimiento y obtuvieron acceso a nuevas fuentes de financiación.</a:t>
            </a:r>
            <a:endParaRPr lang="es-E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08105" y="5579948"/>
            <a:ext cx="10080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 smtClean="0">
                <a:latin typeface="+mj-lt"/>
              </a:rPr>
              <a:t>20</a:t>
            </a:r>
            <a:endParaRPr lang="en-US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60593" y="5627574"/>
            <a:ext cx="25388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200" dirty="0" smtClean="0">
                <a:latin typeface="+mj-lt"/>
              </a:rPr>
              <a:t>Millones de €uros invertidos por SIMEST*</a:t>
            </a:r>
            <a:endParaRPr lang="en-US" sz="12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3070" y="5040275"/>
            <a:ext cx="10080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latin typeface="+mj-lt"/>
              </a:rPr>
              <a:t>3</a:t>
            </a:r>
            <a:r>
              <a:rPr lang="it-IT" dirty="0" smtClean="0">
                <a:latin typeface="+mj-lt"/>
              </a:rPr>
              <a:t>0</a:t>
            </a:r>
            <a:endParaRPr lang="en-US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61312" y="5013176"/>
            <a:ext cx="2538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200" dirty="0" smtClean="0">
                <a:latin typeface="+mj-lt"/>
              </a:rPr>
              <a:t>Millones de €uros concedidos por SACE* a 18 copañías desde Abril de 2013.</a:t>
            </a:r>
            <a:endParaRPr lang="en-US" sz="1200" dirty="0">
              <a:latin typeface="+mj-lt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15516" y="6006189"/>
            <a:ext cx="475252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buClr>
                <a:schemeClr val="bg1"/>
              </a:buClr>
            </a:pPr>
            <a:r>
              <a:rPr lang="es-ES" sz="800" i="1" dirty="0" smtClean="0">
                <a:latin typeface="Trebuchet MS" pitchFamily="34" charset="0"/>
              </a:rPr>
              <a:t>* SACE y SIMEST son socios institucionales de ELITE (propiedad del Ministerio de Finanzas italiano)</a:t>
            </a:r>
            <a:endParaRPr lang="es-ES" sz="800" i="1" dirty="0">
              <a:latin typeface="Trebuchet MS" pitchFamily="34" charset="0"/>
            </a:endParaRPr>
          </a:p>
        </p:txBody>
      </p:sp>
      <p:sp>
        <p:nvSpPr>
          <p:cNvPr id="26" name="Slide Number Placeholder 3"/>
          <p:cNvSpPr txBox="1">
            <a:spLocks/>
          </p:cNvSpPr>
          <p:nvPr/>
        </p:nvSpPr>
        <p:spPr>
          <a:xfrm>
            <a:off x="7956440" y="6414826"/>
            <a:ext cx="57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>
              <a:defRPr sz="1000" b="1" baseline="0"/>
            </a:lvl1pPr>
          </a:lstStyle>
          <a:p>
            <a:r>
              <a:rPr lang="en-GB" dirty="0"/>
              <a:t>Page </a:t>
            </a:r>
            <a:fld id="{AA13198A-D2A6-4D79-B2AB-6FDB563266BD}" type="slidenum">
              <a:rPr lang="en-GB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3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17</a:t>
            </a:fld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0000" y="684000"/>
            <a:ext cx="5940000" cy="504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Contactos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40000" y="24411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4625" indent="-174625">
              <a:spcAft>
                <a:spcPct val="0"/>
              </a:spcAft>
            </a:pPr>
            <a:r>
              <a:rPr lang="it-IT" b="1" dirty="0">
                <a:solidFill>
                  <a:schemeClr val="bg2"/>
                </a:solidFill>
              </a:rPr>
              <a:t>Rafael </a:t>
            </a:r>
            <a:r>
              <a:rPr lang="it-IT" b="1" dirty="0" smtClean="0">
                <a:solidFill>
                  <a:schemeClr val="bg2"/>
                </a:solidFill>
              </a:rPr>
              <a:t>Arcenegui</a:t>
            </a:r>
            <a:endParaRPr lang="it-IT" b="1" dirty="0"/>
          </a:p>
          <a:p>
            <a:pPr marL="174625" indent="-174625">
              <a:spcAft>
                <a:spcPct val="0"/>
              </a:spcAft>
            </a:pPr>
            <a:r>
              <a:rPr lang="it-IT" dirty="0">
                <a:hlinkClick r:id="rId2"/>
              </a:rPr>
              <a:t>rafael.arcenegui-ext@lseg.com</a:t>
            </a:r>
            <a:endParaRPr lang="it-IT" dirty="0"/>
          </a:p>
        </p:txBody>
      </p:sp>
      <p:sp>
        <p:nvSpPr>
          <p:cNvPr id="6" name="Rectangle 5"/>
          <p:cNvSpPr/>
          <p:nvPr/>
        </p:nvSpPr>
        <p:spPr>
          <a:xfrm>
            <a:off x="576064" y="34289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4625" indent="-174625">
              <a:spcAft>
                <a:spcPct val="0"/>
              </a:spcAft>
            </a:pPr>
            <a:r>
              <a:rPr lang="it-IT" b="1" dirty="0" smtClean="0">
                <a:solidFill>
                  <a:schemeClr val="bg2"/>
                </a:solidFill>
              </a:rPr>
              <a:t>Barbara Lunghi</a:t>
            </a:r>
            <a:endParaRPr lang="it-IT" b="1" dirty="0"/>
          </a:p>
          <a:p>
            <a:pPr marL="174625" indent="-174625">
              <a:spcAft>
                <a:spcPct val="0"/>
              </a:spcAft>
            </a:pPr>
            <a:r>
              <a:rPr lang="it-IT" dirty="0" smtClean="0">
                <a:hlinkClick r:id="rId3"/>
              </a:rPr>
              <a:t>Barbara.lunghi@lseg.com</a:t>
            </a:r>
            <a:endParaRPr lang="it-IT" dirty="0" smtClean="0"/>
          </a:p>
          <a:p>
            <a:pPr marL="174625" indent="-174625">
              <a:spcAft>
                <a:spcPct val="0"/>
              </a:spcAft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811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750" y="2232000"/>
            <a:ext cx="7704658" cy="3600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sz="2400" dirty="0" smtClean="0"/>
              <a:t>ELITE – El programa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ELITE?</a:t>
            </a:r>
            <a:endParaRPr lang="es-E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805915"/>
            <a:ext cx="2412268" cy="540060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GB" sz="1600" b="1" dirty="0" smtClean="0">
                <a:latin typeface="Lucida Handwriting" pitchFamily="66" charset="0"/>
              </a:rPr>
              <a:t>Qué</a:t>
            </a:r>
            <a:endParaRPr lang="en-GB" sz="1600" b="1" i="0" baseline="0" dirty="0" smtClean="0">
              <a:solidFill>
                <a:schemeClr val="tx1"/>
              </a:solidFill>
              <a:latin typeface="Lucida Handwriting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2879205"/>
            <a:ext cx="2412268" cy="540060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GB" sz="1600" b="1" dirty="0" smtClean="0">
                <a:latin typeface="Lucida Handwriting" pitchFamily="66" charset="0"/>
              </a:rPr>
              <a:t>Quién</a:t>
            </a:r>
            <a:endParaRPr lang="en-GB" sz="1600" b="1" i="0" baseline="0" dirty="0" smtClean="0">
              <a:solidFill>
                <a:schemeClr val="tx1"/>
              </a:solidFill>
              <a:latin typeface="Lucida Handwriting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669669"/>
            <a:ext cx="2412268" cy="540060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GB" sz="1600" b="1" i="0" baseline="0" dirty="0" smtClean="0">
                <a:solidFill>
                  <a:schemeClr val="tx1"/>
                </a:solidFill>
                <a:latin typeface="Lucida Handwriting" pitchFamily="66" charset="0"/>
              </a:rPr>
              <a:t>Cómo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38028" y="1908143"/>
            <a:ext cx="570638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1400" dirty="0" smtClean="0"/>
              <a:t>ELITE es un programa diseñado para asistir a las PYMES europeas a conseguir sus objetivos de crecimiento a través de la captación de fondos de financiación. </a:t>
            </a:r>
            <a:endParaRPr lang="es-ES" sz="1400" dirty="0"/>
          </a:p>
        </p:txBody>
      </p:sp>
      <p:sp>
        <p:nvSpPr>
          <p:cNvPr id="12" name="Rectangle 11"/>
          <p:cNvSpPr/>
          <p:nvPr/>
        </p:nvSpPr>
        <p:spPr>
          <a:xfrm>
            <a:off x="2538028" y="3705673"/>
            <a:ext cx="570638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1400" dirty="0" smtClean="0"/>
              <a:t>ELITE ofrece una estrategia innovadora, incluyendo un  programa de formación, un área de trabajo tutelada, acceso directo a la comunidad financiera y abierta a cualquier formato de financiación (salidas a bolsa, capital privado, deuda en cualquier formato y cualquiera otra)</a:t>
            </a:r>
            <a:endParaRPr lang="es-ES" sz="1400" dirty="0"/>
          </a:p>
        </p:txBody>
      </p:sp>
      <p:sp>
        <p:nvSpPr>
          <p:cNvPr id="13" name="Rectangle 12"/>
          <p:cNvSpPr/>
          <p:nvPr/>
        </p:nvSpPr>
        <p:spPr>
          <a:xfrm>
            <a:off x="2538028" y="2924944"/>
            <a:ext cx="5706380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s-ES" sz="1400" dirty="0" smtClean="0"/>
              <a:t>ELITE está pensada para PYMES con un negocio sólido y una clara estrategia de crecimiento en busca de financiación.</a:t>
            </a:r>
            <a:endParaRPr lang="es-ES" sz="1400" dirty="0"/>
          </a:p>
        </p:txBody>
      </p:sp>
      <p:sp>
        <p:nvSpPr>
          <p:cNvPr id="5" name="Rectangle 4"/>
          <p:cNvSpPr/>
          <p:nvPr/>
        </p:nvSpPr>
        <p:spPr>
          <a:xfrm>
            <a:off x="539552" y="5066600"/>
            <a:ext cx="79564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/>
              <a:t>El objetivo a largo plazo de ELITE es proveer a las PYMES de unas habilidades más sofisticadas, una red de contactos relevantes y una cartera de fuentes de financiación diversificada que les permita acelerar la consecución de sus objetivos de crecimiento.</a:t>
            </a:r>
            <a:endParaRPr lang="es-ES" sz="1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4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ELITE en España - participantes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998" y="1844824"/>
            <a:ext cx="7488385" cy="4068000"/>
          </a:xfrm>
        </p:spPr>
        <p:txBody>
          <a:bodyPr>
            <a:noAutofit/>
          </a:bodyPr>
          <a:lstStyle/>
          <a:p>
            <a:r>
              <a:rPr lang="es-ES" sz="1400" dirty="0" smtClean="0"/>
              <a:t>ELITE en España será desarrollado en colaboración con: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b="1" dirty="0" smtClean="0"/>
              <a:t>INSTITUTO DE EMPRESA (IE) </a:t>
            </a:r>
            <a:r>
              <a:rPr lang="es-ES" sz="1400" dirty="0" smtClean="0"/>
              <a:t>– institución educativa internacional dedicada a la formación de los más altos ejecutivos.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400" b="1" dirty="0" smtClean="0"/>
              <a:t>CEPYME</a:t>
            </a:r>
            <a:r>
              <a:rPr lang="es-ES" sz="1400" dirty="0" smtClean="0"/>
              <a:t> - Confederación Española de la Pequeña y Mediana Empresa – la patronal de las PYMES en el ámbito nacional.</a:t>
            </a:r>
          </a:p>
          <a:p>
            <a:r>
              <a:rPr lang="es-ES" sz="1400" dirty="0" smtClean="0"/>
              <a:t>…y otros muchos asesores e inversores internacionales dispuestos a apoyar a las compañías de ELITE a cumplir con sus objetivos de crecimiento y acceder a las fuentes de financiación de mercado para ello.</a:t>
            </a:r>
          </a:p>
          <a:p>
            <a:r>
              <a:rPr lang="es-ES" sz="1400" b="1" dirty="0" smtClean="0"/>
              <a:t>Los participantes en ELITE España formarán a su vez parte de ELITE Europa y su red de empresas, asesores, inversores y altas instituciones.</a:t>
            </a:r>
          </a:p>
          <a:p>
            <a:endParaRPr lang="es-ES" sz="1400" dirty="0" smtClean="0"/>
          </a:p>
          <a:p>
            <a:endParaRPr lang="es-ES" sz="1400" dirty="0" smtClean="0"/>
          </a:p>
          <a:p>
            <a:endParaRPr lang="es-E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0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39552" y="765865"/>
            <a:ext cx="6408712" cy="430887"/>
          </a:xfrm>
        </p:spPr>
        <p:txBody>
          <a:bodyPr/>
          <a:lstStyle/>
          <a:p>
            <a:r>
              <a:rPr lang="es-ES" sz="2800" dirty="0" smtClean="0"/>
              <a:t>ELITE: las tres fases del programa</a:t>
            </a:r>
            <a:endParaRPr lang="es-ES" sz="2800" dirty="0"/>
          </a:p>
        </p:txBody>
      </p:sp>
      <p:sp>
        <p:nvSpPr>
          <p:cNvPr id="18" name="TextBox 2"/>
          <p:cNvSpPr txBox="1"/>
          <p:nvPr/>
        </p:nvSpPr>
        <p:spPr>
          <a:xfrm>
            <a:off x="755576" y="4771358"/>
            <a:ext cx="2448272" cy="110799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pPr algn="ctr" eaLnBrk="1" hangingPunct="1"/>
            <a:r>
              <a:rPr lang="es-ES" sz="1100" b="1" dirty="0" smtClean="0">
                <a:solidFill>
                  <a:schemeClr val="bg1"/>
                </a:solidFill>
                <a:latin typeface="Arial"/>
                <a:cs typeface="Arial"/>
              </a:rPr>
              <a:t>FASE 1: Formación </a:t>
            </a:r>
          </a:p>
          <a:p>
            <a:pPr algn="ctr" eaLnBrk="1" hangingPunct="1"/>
            <a:r>
              <a:rPr lang="es-ES" sz="1100" dirty="0" smtClean="0">
                <a:solidFill>
                  <a:schemeClr val="bg1"/>
                </a:solidFill>
                <a:latin typeface="Arial"/>
                <a:cs typeface="Arial"/>
              </a:rPr>
              <a:t>Un programa de formación diseñado para que fundadores y gestores de las PYMES adquieran las mejores prácticas de gestión y acceso a fuentes de financiación alternativas.</a:t>
            </a:r>
            <a:endParaRPr lang="es-ES"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TextBox 2"/>
          <p:cNvSpPr txBox="1"/>
          <p:nvPr/>
        </p:nvSpPr>
        <p:spPr>
          <a:xfrm>
            <a:off x="3385041" y="4771359"/>
            <a:ext cx="1908795" cy="110799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pPr algn="ctr" eaLnBrk="1" hangingPunct="1"/>
            <a:r>
              <a:rPr lang="es-ES" sz="1100" b="1" dirty="0" smtClean="0">
                <a:solidFill>
                  <a:schemeClr val="bg1"/>
                </a:solidFill>
                <a:latin typeface="Arial"/>
                <a:cs typeface="Arial"/>
              </a:rPr>
              <a:t>FASE 2: Ejecución </a:t>
            </a:r>
          </a:p>
          <a:p>
            <a:pPr algn="ctr" eaLnBrk="1" hangingPunct="1"/>
            <a:r>
              <a:rPr lang="es-ES" sz="1100" dirty="0" smtClean="0">
                <a:solidFill>
                  <a:schemeClr val="bg1"/>
                </a:solidFill>
                <a:latin typeface="Arial"/>
                <a:cs typeface="Arial"/>
              </a:rPr>
              <a:t>Adopción progresiva de nuevas prácticas de gestión con el apoyo virtual de un equipo asesor.</a:t>
            </a:r>
          </a:p>
          <a:p>
            <a:pPr algn="ctr" eaLnBrk="1" hangingPunct="1"/>
            <a:endParaRPr lang="es-ES"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TextBox 2"/>
          <p:cNvSpPr txBox="1"/>
          <p:nvPr/>
        </p:nvSpPr>
        <p:spPr>
          <a:xfrm>
            <a:off x="5698387" y="4771359"/>
            <a:ext cx="2546021" cy="110799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Osaka"/>
                <a:cs typeface="Osaka"/>
              </a:defRPr>
            </a:lvl9pPr>
          </a:lstStyle>
          <a:p>
            <a:pPr algn="ctr" eaLnBrk="1" hangingPunct="1"/>
            <a:r>
              <a:rPr lang="es-ES" sz="1100" b="1" dirty="0" smtClean="0">
                <a:solidFill>
                  <a:schemeClr val="bg1"/>
                </a:solidFill>
                <a:latin typeface="Arial"/>
                <a:cs typeface="Arial"/>
              </a:rPr>
              <a:t>FASE 3: Fruto </a:t>
            </a:r>
          </a:p>
          <a:p>
            <a:pPr algn="ctr" eaLnBrk="1" hangingPunct="1"/>
            <a:r>
              <a:rPr lang="es-ES" sz="1100" dirty="0" smtClean="0">
                <a:solidFill>
                  <a:schemeClr val="bg1"/>
                </a:solidFill>
                <a:latin typeface="Arial"/>
                <a:cs typeface="Arial"/>
              </a:rPr>
              <a:t>Obtenga los beneficios asociados al nuevo modelo de gestión y al acceso  a nuevas oportunidades de negocio, relación y financiación.</a:t>
            </a:r>
          </a:p>
          <a:p>
            <a:pPr algn="ctr" eaLnBrk="1" hangingPunct="1"/>
            <a:endParaRPr lang="es-ES"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1" name="Straight Connector 10"/>
          <p:cNvCxnSpPr/>
          <p:nvPr/>
        </p:nvCxnSpPr>
        <p:spPr>
          <a:xfrm>
            <a:off x="323528" y="4771358"/>
            <a:ext cx="8568952" cy="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ine 46"/>
          <p:cNvSpPr>
            <a:spLocks noChangeShapeType="1"/>
          </p:cNvSpPr>
          <p:nvPr/>
        </p:nvSpPr>
        <p:spPr bwMode="auto">
          <a:xfrm>
            <a:off x="1979712" y="4411319"/>
            <a:ext cx="0" cy="360040"/>
          </a:xfrm>
          <a:prstGeom prst="line">
            <a:avLst/>
          </a:prstGeom>
          <a:noFill/>
          <a:ln w="19050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itchFamily="34" charset="-128"/>
            </a:endParaRPr>
          </a:p>
        </p:txBody>
      </p:sp>
      <p:sp>
        <p:nvSpPr>
          <p:cNvPr id="24" name="Line 46"/>
          <p:cNvSpPr>
            <a:spLocks noChangeShapeType="1"/>
          </p:cNvSpPr>
          <p:nvPr/>
        </p:nvSpPr>
        <p:spPr bwMode="auto">
          <a:xfrm>
            <a:off x="4313847" y="4411319"/>
            <a:ext cx="0" cy="360040"/>
          </a:xfrm>
          <a:prstGeom prst="line">
            <a:avLst/>
          </a:prstGeom>
          <a:noFill/>
          <a:ln w="19050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itchFamily="34" charset="-128"/>
            </a:endParaRPr>
          </a:p>
        </p:txBody>
      </p:sp>
      <p:sp>
        <p:nvSpPr>
          <p:cNvPr id="25" name="Line 46"/>
          <p:cNvSpPr>
            <a:spLocks noChangeShapeType="1"/>
          </p:cNvSpPr>
          <p:nvPr/>
        </p:nvSpPr>
        <p:spPr bwMode="auto">
          <a:xfrm>
            <a:off x="6964628" y="4367187"/>
            <a:ext cx="0" cy="432048"/>
          </a:xfrm>
          <a:prstGeom prst="line">
            <a:avLst/>
          </a:prstGeom>
          <a:noFill/>
          <a:ln w="19050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Unicode MS" pitchFamily="34" charset="-128"/>
            </a:endParaRPr>
          </a:p>
        </p:txBody>
      </p:sp>
      <p:sp>
        <p:nvSpPr>
          <p:cNvPr id="26" name="Ovale 25"/>
          <p:cNvSpPr/>
          <p:nvPr/>
        </p:nvSpPr>
        <p:spPr bwMode="auto">
          <a:xfrm>
            <a:off x="1259632" y="2855019"/>
            <a:ext cx="1440160" cy="1440160"/>
          </a:xfrm>
          <a:prstGeom prst="ellipse">
            <a:avLst/>
          </a:prstGeom>
          <a:noFill/>
          <a:ln w="254000" cmpd="sng">
            <a:solidFill>
              <a:schemeClr val="accent4"/>
            </a:soli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it-IT" dirty="0"/>
          </a:p>
        </p:txBody>
      </p:sp>
      <p:sp>
        <p:nvSpPr>
          <p:cNvPr id="27" name="Ovale 26"/>
          <p:cNvSpPr/>
          <p:nvPr/>
        </p:nvSpPr>
        <p:spPr bwMode="auto">
          <a:xfrm>
            <a:off x="3462573" y="2586525"/>
            <a:ext cx="1728192" cy="1728192"/>
          </a:xfrm>
          <a:prstGeom prst="ellipse">
            <a:avLst/>
          </a:prstGeom>
          <a:noFill/>
          <a:ln w="254000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it-IT" dirty="0"/>
          </a:p>
        </p:txBody>
      </p:sp>
      <p:sp>
        <p:nvSpPr>
          <p:cNvPr id="28" name="Ovale 27"/>
          <p:cNvSpPr/>
          <p:nvPr/>
        </p:nvSpPr>
        <p:spPr bwMode="auto">
          <a:xfrm>
            <a:off x="6012160" y="2393664"/>
            <a:ext cx="1872208" cy="1872208"/>
          </a:xfrm>
          <a:prstGeom prst="ellipse">
            <a:avLst/>
          </a:prstGeom>
          <a:noFill/>
          <a:ln w="254000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it-IT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259632" y="3495658"/>
            <a:ext cx="1440160" cy="2954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n-GB" sz="1200" dirty="0" smtClean="0"/>
              <a:t>Get READY</a:t>
            </a:r>
          </a:p>
          <a:p>
            <a:pPr algn="ctr">
              <a:lnSpc>
                <a:spcPct val="80000"/>
              </a:lnSpc>
            </a:pPr>
            <a:endParaRPr lang="en-GB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635896" y="3423649"/>
            <a:ext cx="1440160" cy="2954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n-GB" sz="1200" dirty="0" smtClean="0"/>
              <a:t>Get FIT</a:t>
            </a:r>
          </a:p>
          <a:p>
            <a:pPr algn="ctr">
              <a:lnSpc>
                <a:spcPct val="80000"/>
              </a:lnSpc>
            </a:pPr>
            <a:endParaRPr lang="en-GB" sz="1200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228184" y="3290266"/>
            <a:ext cx="1440160" cy="2954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n-GB" sz="1200" dirty="0" smtClean="0"/>
              <a:t>Get VALUE</a:t>
            </a:r>
          </a:p>
          <a:p>
            <a:pPr algn="ctr">
              <a:lnSpc>
                <a:spcPct val="80000"/>
              </a:lnSpc>
            </a:pPr>
            <a:endParaRPr lang="en-GB" sz="1200" dirty="0"/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539552" y="1521240"/>
            <a:ext cx="8100452" cy="4068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1400" dirty="0" smtClean="0">
                <a:latin typeface="+mj-lt"/>
              </a:rPr>
              <a:t>ELITE consiste en tres fases en las que un tutor y un equipo asesor de expertos (el equipo ELITE) que acompañarán a la empresa a lo largo de todo el proceso. Las compañías obtendrán el certificado ELITE al final de la fase 2.</a:t>
            </a:r>
          </a:p>
          <a:p>
            <a:endParaRPr lang="es-ES" sz="1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992380" y="6381344"/>
            <a:ext cx="576000" cy="144000"/>
          </a:xfrm>
        </p:spPr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5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39750" y="1628800"/>
            <a:ext cx="8208714" cy="792088"/>
          </a:xfrm>
        </p:spPr>
        <p:txBody>
          <a:bodyPr>
            <a:noAutofit/>
          </a:bodyPr>
          <a:lstStyle/>
          <a:p>
            <a:r>
              <a:rPr lang="es-ES" sz="1400" dirty="0" smtClean="0"/>
              <a:t>Un programa de formación, desarrollado en colaboración con el </a:t>
            </a:r>
            <a:r>
              <a:rPr lang="es-ES" sz="1400" b="1" dirty="0" smtClean="0"/>
              <a:t>Instituto de Empresa, </a:t>
            </a:r>
            <a:r>
              <a:rPr lang="es-ES" sz="1400" dirty="0" smtClean="0"/>
              <a:t>que permita a los empresarios y gestores mejorar el gobierno corporativo y la dirección financiera de sus empresas accediendo a las fuentes de financiación más adecuadas a la consecución de sus objetivos de crecimiento.</a:t>
            </a:r>
            <a:endParaRPr lang="es-ES" sz="140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39552" y="765865"/>
            <a:ext cx="4860328" cy="430887"/>
          </a:xfrm>
        </p:spPr>
        <p:txBody>
          <a:bodyPr/>
          <a:lstStyle/>
          <a:p>
            <a:r>
              <a:rPr lang="en-GB" sz="2800" dirty="0" smtClean="0"/>
              <a:t>ELITE: Get READY</a:t>
            </a:r>
            <a:endParaRPr lang="it-IT" sz="2800" dirty="0"/>
          </a:p>
        </p:txBody>
      </p:sp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3739376" y="2852936"/>
            <a:ext cx="4572000" cy="2736304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</a:pPr>
            <a:endParaRPr lang="es-ES" sz="1400" dirty="0">
              <a:solidFill>
                <a:srgbClr val="FFFFFF"/>
              </a:solidFill>
              <a:latin typeface="Arial Unicode MS" pitchFamily="34" charset="-128"/>
            </a:endParaRPr>
          </a:p>
        </p:txBody>
      </p:sp>
      <p:graphicFrame>
        <p:nvGraphicFramePr>
          <p:cNvPr id="22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481461"/>
              </p:ext>
            </p:extLst>
          </p:nvPr>
        </p:nvGraphicFramePr>
        <p:xfrm>
          <a:off x="3993083" y="2924944"/>
          <a:ext cx="4251325" cy="2451101"/>
        </p:xfrm>
        <a:graphic>
          <a:graphicData uri="http://schemas.openxmlformats.org/drawingml/2006/table">
            <a:tbl>
              <a:tblPr/>
              <a:tblGrid>
                <a:gridCol w="4251325"/>
              </a:tblGrid>
              <a:tr h="31775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Estrategias</a:t>
                      </a:r>
                      <a:r>
                        <a:rPr lang="es-ES" sz="1400" baseline="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de crecimiento</a:t>
                      </a:r>
                      <a:endParaRPr lang="es-ES" sz="1400" noProof="0" dirty="0" smtClean="0">
                        <a:solidFill>
                          <a:srgbClr val="16202C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(renovación corporativa e internacionalización</a:t>
                      </a:r>
                      <a:r>
                        <a:rPr lang="es-ES" sz="1400" baseline="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noProof="0" dirty="0" smtClean="0">
                        <a:solidFill>
                          <a:srgbClr val="16202C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Modelos organizacionales y de gobierno corporativo</a:t>
                      </a:r>
                      <a:r>
                        <a:rPr lang="es-ES" sz="1400" baseline="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de empresas líderes.</a:t>
                      </a: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es-ES" sz="1400" noProof="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Fortaleza</a:t>
                      </a:r>
                      <a:r>
                        <a:rPr lang="es-ES" sz="1400" baseline="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financiera y creación de valor.</a:t>
                      </a: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Acceso</a:t>
                      </a:r>
                      <a:r>
                        <a:rPr lang="es-ES" sz="1400" baseline="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a fuentes de financiación alternativas.</a:t>
                      </a:r>
                      <a:endParaRPr lang="es-ES" sz="14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e 8"/>
          <p:cNvSpPr/>
          <p:nvPr/>
        </p:nvSpPr>
        <p:spPr bwMode="auto">
          <a:xfrm>
            <a:off x="1093565" y="3426174"/>
            <a:ext cx="1440160" cy="1440160"/>
          </a:xfrm>
          <a:prstGeom prst="ellipse">
            <a:avLst/>
          </a:prstGeom>
          <a:noFill/>
          <a:ln w="254000" cmpd="sng">
            <a:solidFill>
              <a:schemeClr val="accent4"/>
            </a:soli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it-IT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15616" y="4069638"/>
            <a:ext cx="1440160" cy="2954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n-GB" sz="1200" dirty="0" smtClean="0"/>
              <a:t>Get READY</a:t>
            </a:r>
          </a:p>
          <a:p>
            <a:pPr algn="ctr">
              <a:lnSpc>
                <a:spcPct val="80000"/>
              </a:lnSpc>
            </a:pPr>
            <a:endParaRPr lang="en-GB" sz="12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555776" y="3140968"/>
            <a:ext cx="864096" cy="57041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300" dirty="0">
                <a:solidFill>
                  <a:schemeClr val="accent1"/>
                </a:solidFill>
              </a:rPr>
              <a:t>F</a:t>
            </a:r>
            <a:r>
              <a:rPr lang="en-GB" sz="1300" dirty="0" smtClean="0">
                <a:solidFill>
                  <a:schemeClr val="accent1"/>
                </a:solidFill>
              </a:rPr>
              <a:t>ASE</a:t>
            </a:r>
          </a:p>
          <a:p>
            <a:pPr>
              <a:lnSpc>
                <a:spcPct val="80000"/>
              </a:lnSpc>
            </a:pPr>
            <a:r>
              <a:rPr lang="en-GB" sz="1300" dirty="0" smtClean="0">
                <a:solidFill>
                  <a:schemeClr val="accent1"/>
                </a:solidFill>
              </a:rPr>
              <a:t> </a:t>
            </a:r>
            <a:r>
              <a:rPr lang="en-GB" sz="3200" dirty="0" smtClean="0">
                <a:solidFill>
                  <a:schemeClr val="accent1"/>
                </a:solidFill>
              </a:rPr>
              <a:t>1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8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39552" y="765865"/>
            <a:ext cx="3564184" cy="430887"/>
          </a:xfrm>
        </p:spPr>
        <p:txBody>
          <a:bodyPr/>
          <a:lstStyle/>
          <a:p>
            <a:r>
              <a:rPr lang="en-GB" sz="2800" dirty="0" smtClean="0"/>
              <a:t>ELITE: Get FIT</a:t>
            </a:r>
            <a:endParaRPr lang="it-IT" sz="2800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39750" y="1700808"/>
            <a:ext cx="8352730" cy="648072"/>
          </a:xfrm>
        </p:spPr>
        <p:txBody>
          <a:bodyPr>
            <a:noAutofit/>
          </a:bodyPr>
          <a:lstStyle/>
          <a:p>
            <a:r>
              <a:rPr lang="es-ES" sz="1400" dirty="0" smtClean="0"/>
              <a:t>En esta segunda fase, la compañía será apoyada en la ejecución de los cambios necesarios para consolidar su capacidad de atraer inversores, con la realización de tareas específicas,  un tutor y un equipo de asesores (equipo Elite), cuando sea necesario.</a:t>
            </a:r>
            <a:endParaRPr lang="es-ES" sz="1400" dirty="0"/>
          </a:p>
        </p:txBody>
      </p:sp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3739376" y="2996952"/>
            <a:ext cx="4572000" cy="216024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</a:pPr>
            <a:endParaRPr lang="it-IT" sz="1400">
              <a:solidFill>
                <a:srgbClr val="FFFFFF"/>
              </a:solidFill>
              <a:latin typeface="Arial Unicode MS" pitchFamily="34" charset="-128"/>
            </a:endParaRPr>
          </a:p>
        </p:txBody>
      </p:sp>
      <p:graphicFrame>
        <p:nvGraphicFramePr>
          <p:cNvPr id="22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51281"/>
              </p:ext>
            </p:extLst>
          </p:nvPr>
        </p:nvGraphicFramePr>
        <p:xfrm>
          <a:off x="3875817" y="2996952"/>
          <a:ext cx="4299118" cy="2124076"/>
        </p:xfrm>
        <a:graphic>
          <a:graphicData uri="http://schemas.openxmlformats.org/drawingml/2006/table">
            <a:tbl>
              <a:tblPr/>
              <a:tblGrid>
                <a:gridCol w="4299118"/>
              </a:tblGrid>
              <a:tr h="31775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Apoyo en el diseño del</a:t>
                      </a:r>
                      <a:r>
                        <a:rPr lang="es-ES" sz="1400" baseline="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plan de negocio y la presentación del “</a:t>
                      </a:r>
                      <a:r>
                        <a:rPr lang="es-ES" sz="1400" kern="120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equity story”.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kern="1200" noProof="0" dirty="0" smtClean="0">
                        <a:solidFill>
                          <a:srgbClr val="16202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noProof="0" dirty="0" smtClean="0">
                          <a:solidFill>
                            <a:srgbClr val="16202C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Desarrollo de las mejores prácticas de comunicación corporativa y financiera. </a:t>
                      </a:r>
                      <a:endParaRPr lang="es-ES" sz="1400" kern="1200" noProof="0" dirty="0">
                        <a:solidFill>
                          <a:srgbClr val="16202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Conducir los cambios potenciales en el marco del gobierno</a:t>
                      </a:r>
                      <a:r>
                        <a:rPr lang="es-ES" sz="1400" baseline="0" noProof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corporativo.</a:t>
                      </a:r>
                      <a:endParaRPr lang="es-ES" sz="1400" noProof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e 8"/>
          <p:cNvSpPr/>
          <p:nvPr/>
        </p:nvSpPr>
        <p:spPr bwMode="auto">
          <a:xfrm>
            <a:off x="1043608" y="3304522"/>
            <a:ext cx="1728192" cy="1728192"/>
          </a:xfrm>
          <a:prstGeom prst="ellipse">
            <a:avLst/>
          </a:prstGeom>
          <a:noFill/>
          <a:ln w="254000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it-IT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87624" y="4069638"/>
            <a:ext cx="1440160" cy="2954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n-GB" sz="1200" dirty="0" smtClean="0"/>
              <a:t>Get FIT</a:t>
            </a:r>
          </a:p>
          <a:p>
            <a:pPr algn="ctr">
              <a:lnSpc>
                <a:spcPct val="80000"/>
              </a:lnSpc>
            </a:pPr>
            <a:endParaRPr lang="en-GB" sz="12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43808" y="3140968"/>
            <a:ext cx="864096" cy="57041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300" dirty="0">
                <a:solidFill>
                  <a:schemeClr val="accent1"/>
                </a:solidFill>
              </a:rPr>
              <a:t>F</a:t>
            </a:r>
            <a:r>
              <a:rPr lang="en-GB" sz="1300" dirty="0" smtClean="0">
                <a:solidFill>
                  <a:schemeClr val="accent1"/>
                </a:solidFill>
              </a:rPr>
              <a:t>ASE</a:t>
            </a:r>
          </a:p>
          <a:p>
            <a:pPr>
              <a:lnSpc>
                <a:spcPct val="80000"/>
              </a:lnSpc>
            </a:pPr>
            <a:r>
              <a:rPr lang="en-GB" sz="1300" dirty="0" smtClean="0">
                <a:solidFill>
                  <a:schemeClr val="accent1"/>
                </a:solidFill>
              </a:rPr>
              <a:t> </a:t>
            </a:r>
            <a:r>
              <a:rPr lang="en-GB" sz="3200" dirty="0" smtClean="0">
                <a:solidFill>
                  <a:schemeClr val="accent1"/>
                </a:solidFill>
              </a:rPr>
              <a:t>2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81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764760"/>
            <a:ext cx="8424488" cy="504000"/>
          </a:xfrm>
        </p:spPr>
        <p:txBody>
          <a:bodyPr>
            <a:normAutofit/>
          </a:bodyPr>
          <a:lstStyle/>
          <a:p>
            <a:r>
              <a:rPr lang="it-IT" dirty="0" smtClean="0"/>
              <a:t>ELITE – Calendario standard de los 2 años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536233"/>
              </p:ext>
            </p:extLst>
          </p:nvPr>
        </p:nvGraphicFramePr>
        <p:xfrm>
          <a:off x="251520" y="4373012"/>
          <a:ext cx="7020000" cy="1554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04000"/>
                <a:gridCol w="1404000"/>
                <a:gridCol w="1404000"/>
                <a:gridCol w="1404000"/>
                <a:gridCol w="1404000"/>
              </a:tblGrid>
              <a:tr h="2669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/>
                        <a:t>Febrero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/>
                        <a:t>Abril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Octubre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/>
                        <a:t>Noviembre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9439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límite para la</a:t>
                      </a:r>
                      <a:r>
                        <a:rPr lang="it-IT" sz="12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evaluación inicial</a:t>
                      </a:r>
                      <a:endParaRPr lang="en-US" sz="12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/>
                        <a:t>Simulación de reunión del consejo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Equity Story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/>
                        <a:t>Y relación con inversores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límite para la evaluación final</a:t>
                      </a:r>
                      <a:endParaRPr lang="en-US" sz="12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/>
                        <a:t>Simulación de salida a bolsa y oferta de salida</a:t>
                      </a:r>
                      <a:r>
                        <a:rPr lang="it-IT" sz="1200" kern="1200" baseline="0" dirty="0" smtClean="0"/>
                        <a:t> con inversores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1270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 días)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 días)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/>
                        <a:t>Madrid</a:t>
                      </a:r>
                      <a:r>
                        <a:rPr lang="it-IT" sz="1200" kern="1200" baseline="0" dirty="0" smtClean="0"/>
                        <a:t> o </a:t>
                      </a:r>
                      <a:r>
                        <a:rPr lang="it-IT" sz="1200" kern="1200" dirty="0" smtClean="0"/>
                        <a:t>Londres</a:t>
                      </a:r>
                    </a:p>
                    <a:p>
                      <a:pPr marL="0" algn="ctr" defTabSz="914400" rtl="0" eaLnBrk="1" latinLnBrk="0" hangingPunct="1"/>
                      <a:r>
                        <a:rPr lang="it-IT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 días)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Pentagon 6"/>
          <p:cNvSpPr/>
          <p:nvPr/>
        </p:nvSpPr>
        <p:spPr>
          <a:xfrm>
            <a:off x="251522" y="1484784"/>
            <a:ext cx="8712965" cy="4320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Primer año – Fase Get READY: de enero a diciembre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251522" y="3789040"/>
            <a:ext cx="8712965" cy="432048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</a:rPr>
              <a:t>Segundo año – Fase Get FIT: de enero a diciembre</a:t>
            </a:r>
            <a:endParaRPr lang="es-ES" sz="1600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56580"/>
              </p:ext>
            </p:extLst>
          </p:nvPr>
        </p:nvGraphicFramePr>
        <p:xfrm>
          <a:off x="323530" y="2130724"/>
          <a:ext cx="8640000" cy="15616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40000"/>
                <a:gridCol w="1440000"/>
                <a:gridCol w="1584494"/>
                <a:gridCol w="1295506"/>
                <a:gridCol w="1440000"/>
                <a:gridCol w="1440000"/>
              </a:tblGrid>
              <a:tr h="28145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Enero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Febrero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Abril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Junio</a:t>
                      </a:r>
                      <a:endParaRPr lang="en-US" sz="12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Septiembre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Noviembre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363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 smtClean="0">
                          <a:solidFill>
                            <a:schemeClr val="tx1"/>
                          </a:solidFill>
                        </a:rPr>
                        <a:t>Establecer</a:t>
                      </a:r>
                      <a:r>
                        <a:rPr lang="it-IT" sz="1200" i="1" baseline="0" dirty="0" smtClean="0">
                          <a:solidFill>
                            <a:schemeClr val="tx1"/>
                          </a:solidFill>
                        </a:rPr>
                        <a:t> la agenda y completar el perfil corporativo.</a:t>
                      </a:r>
                      <a:endParaRPr lang="en-US" sz="12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 smtClean="0"/>
                        <a:t>Renovación corporativa y Globalización</a:t>
                      </a:r>
                      <a:endParaRPr lang="en-US" sz="12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200" kern="1200" dirty="0" smtClean="0"/>
                        <a:t>Gobierno en la empresa familiar y Diseño organizativo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Fortaleza financiera y creación de valor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Acceso a fuentes de financiación – general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Acceso a fuentes de financiación</a:t>
                      </a:r>
                      <a:r>
                        <a:rPr lang="it-IT" sz="1200" baseline="0" dirty="0" smtClean="0"/>
                        <a:t> – adaptado</a:t>
                      </a:r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830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(2 días)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(2 días)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(2 días)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it-IT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it-IT" sz="1200" dirty="0" smtClean="0"/>
                        <a:t>(2 días)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(1 día)</a:t>
                      </a:r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2 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Flowchart: Punched Tape 7"/>
          <p:cNvSpPr/>
          <p:nvPr/>
        </p:nvSpPr>
        <p:spPr>
          <a:xfrm>
            <a:off x="7344816" y="4509120"/>
            <a:ext cx="1763688" cy="1080120"/>
          </a:xfrm>
          <a:prstGeom prst="flowChartPunchedTap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CERTIFICADO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0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39552" y="765865"/>
            <a:ext cx="3564184" cy="430887"/>
          </a:xfrm>
        </p:spPr>
        <p:txBody>
          <a:bodyPr/>
          <a:lstStyle/>
          <a:p>
            <a:r>
              <a:rPr lang="en-GB" sz="2800" dirty="0" smtClean="0"/>
              <a:t>ELITE: Get VALUE</a:t>
            </a:r>
            <a:endParaRPr lang="it-IT" sz="2800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39750" y="1628800"/>
            <a:ext cx="8352730" cy="64807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s-ES" sz="1400" dirty="0" smtClean="0"/>
              <a:t>Acceso a los beneficios y oportunidades disponibles desde la admisión en ELITE pero accesibles para las empresas que hayan obtenido el Certificado.</a:t>
            </a:r>
            <a:endParaRPr lang="es-ES" sz="1400" dirty="0"/>
          </a:p>
        </p:txBody>
      </p:sp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3816424" y="2348880"/>
            <a:ext cx="4572000" cy="352839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60000"/>
              </a:spcAft>
              <a:buClr>
                <a:srgbClr val="EB6E08"/>
              </a:buClr>
            </a:pPr>
            <a:endParaRPr lang="it-IT" sz="1400">
              <a:solidFill>
                <a:srgbClr val="FFFFFF"/>
              </a:solidFill>
              <a:latin typeface="Arial Unicode MS" pitchFamily="34" charset="-128"/>
            </a:endParaRPr>
          </a:p>
        </p:txBody>
      </p:sp>
      <p:graphicFrame>
        <p:nvGraphicFramePr>
          <p:cNvPr id="22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286039"/>
              </p:ext>
            </p:extLst>
          </p:nvPr>
        </p:nvGraphicFramePr>
        <p:xfrm>
          <a:off x="3976761" y="2463178"/>
          <a:ext cx="4251325" cy="3327400"/>
        </p:xfrm>
        <a:graphic>
          <a:graphicData uri="http://schemas.openxmlformats.org/drawingml/2006/table">
            <a:tbl>
              <a:tblPr/>
              <a:tblGrid>
                <a:gridCol w="4251325"/>
              </a:tblGrid>
              <a:tr h="31775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Visibilidad en la comunidad financiera y empresarial a escala local e internacional.</a:t>
                      </a:r>
                      <a:endParaRPr lang="es-ES" sz="1400" noProof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i="1" noProof="0" dirty="0" smtClean="0">
                        <a:solidFill>
                          <a:srgbClr val="16202C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i="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Puesta en común con otras compañías </a:t>
                      </a:r>
                      <a:r>
                        <a:rPr lang="es-ES" sz="1400" noProof="0" dirty="0" smtClean="0">
                          <a:solidFill>
                            <a:srgbClr val="16202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ELITE</a:t>
                      </a:r>
                      <a:r>
                        <a:rPr lang="es-ES" sz="1400" noProof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Acceso estructurado,</a:t>
                      </a:r>
                      <a:r>
                        <a:rPr lang="es-ES" sz="1400" baseline="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a través de la plataforma web, a la red de asesores, profesionales, instituciones e inversores (el sitio de la comunidad)</a:t>
                      </a:r>
                      <a:endParaRPr lang="es-ES" sz="1400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es-ES" sz="14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i="1" noProof="0" dirty="0" smtClean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400" i="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Acceso a oportunidades de financiación </a:t>
                      </a: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(mercados de capital y deuda, firmas de inversión</a:t>
                      </a:r>
                      <a:r>
                        <a:rPr lang="es-ES" sz="1400" baseline="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privada y capital riesgo</a:t>
                      </a:r>
                      <a:r>
                        <a:rPr lang="es-ES" sz="1400" noProof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s-ES" sz="1400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lumMod val="6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e 8"/>
          <p:cNvSpPr/>
          <p:nvPr/>
        </p:nvSpPr>
        <p:spPr bwMode="auto">
          <a:xfrm>
            <a:off x="971600" y="3236139"/>
            <a:ext cx="1872208" cy="1872208"/>
          </a:xfrm>
          <a:prstGeom prst="ellipse">
            <a:avLst/>
          </a:prstGeom>
          <a:noFill/>
          <a:ln w="254000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it-IT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87624" y="4132741"/>
            <a:ext cx="1440160" cy="29546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n-GB" sz="1200" dirty="0" smtClean="0"/>
              <a:t>Get VALUE</a:t>
            </a:r>
          </a:p>
          <a:p>
            <a:pPr algn="ctr">
              <a:lnSpc>
                <a:spcPct val="80000"/>
              </a:lnSpc>
            </a:pPr>
            <a:endParaRPr lang="en-GB" sz="12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915816" y="3074611"/>
            <a:ext cx="864096" cy="57041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300" dirty="0">
                <a:solidFill>
                  <a:schemeClr val="accent1"/>
                </a:solidFill>
              </a:rPr>
              <a:t>F</a:t>
            </a:r>
            <a:r>
              <a:rPr lang="en-GB" sz="1300" dirty="0" smtClean="0">
                <a:solidFill>
                  <a:schemeClr val="accent1"/>
                </a:solidFill>
              </a:rPr>
              <a:t>ASE</a:t>
            </a:r>
          </a:p>
          <a:p>
            <a:pPr>
              <a:lnSpc>
                <a:spcPct val="80000"/>
              </a:lnSpc>
            </a:pPr>
            <a:r>
              <a:rPr lang="en-GB" sz="1300" dirty="0" smtClean="0">
                <a:solidFill>
                  <a:schemeClr val="accent1"/>
                </a:solidFill>
              </a:rPr>
              <a:t> </a:t>
            </a:r>
            <a:r>
              <a:rPr lang="en-GB" sz="3200" dirty="0" smtClean="0">
                <a:solidFill>
                  <a:schemeClr val="accent1"/>
                </a:solidFill>
              </a:rPr>
              <a:t>3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GB" smtClean="0"/>
              <a:t>Page </a:t>
            </a:r>
            <a:fld id="{AA13198A-D2A6-4D79-B2AB-6FDB563266BD}" type="slidenum">
              <a:rPr lang="en-GB" smtClean="0"/>
              <a:pPr algn="l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EG Capital Markets">
  <a:themeElements>
    <a:clrScheme name="LSE Capital Markets">
      <a:dk1>
        <a:srgbClr val="16202C"/>
      </a:dk1>
      <a:lt1>
        <a:srgbClr val="FFFFFF"/>
      </a:lt1>
      <a:dk2>
        <a:srgbClr val="737980"/>
      </a:dk2>
      <a:lt2>
        <a:srgbClr val="FFFFFF"/>
      </a:lt2>
      <a:accent1>
        <a:srgbClr val="6988AA"/>
      </a:accent1>
      <a:accent2>
        <a:srgbClr val="A6B8CD"/>
      </a:accent2>
      <a:accent3>
        <a:srgbClr val="B5C4D5"/>
      </a:accent3>
      <a:accent4>
        <a:srgbClr val="C3D0DD"/>
      </a:accent4>
      <a:accent5>
        <a:srgbClr val="DAE2EA"/>
      </a:accent5>
      <a:accent6>
        <a:srgbClr val="F3F6F9"/>
      </a:accent6>
      <a:hlink>
        <a:srgbClr val="0000FF"/>
      </a:hlink>
      <a:folHlink>
        <a:srgbClr val="800080"/>
      </a:folHlink>
    </a:clrScheme>
    <a:fontScheme name="LSE Grou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rmAutofit/>
      </a:bodyPr>
      <a:lstStyle>
        <a:defPPr>
          <a:lnSpc>
            <a:spcPts val="2000"/>
          </a:lnSpc>
          <a:defRPr sz="1800" b="1" i="0" baseline="0" dirty="0" smtClean="0">
            <a:solidFill>
              <a:schemeClr val="tx1"/>
            </a:solidFill>
          </a:defRPr>
        </a:defPPr>
      </a:lstStyle>
    </a:txDef>
  </a:objectDefaults>
  <a:extraClrSchemeLst/>
  <a:custClrLst>
    <a:custClr name="Warm Black 60%">
      <a:srgbClr val="747A81"/>
    </a:custClr>
    <a:custClr name="Warm Black 50%">
      <a:srgbClr val="8B9096"/>
    </a:custClr>
    <a:custClr name="Warm Black 40%">
      <a:srgbClr val="A2A6AB"/>
    </a:custClr>
    <a:custClr name="Warm Black 25%">
      <a:srgbClr val="C5C8CB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1422</Words>
  <Application>Microsoft Office PowerPoint</Application>
  <PresentationFormat>Presentación en pantalla (4:3)</PresentationFormat>
  <Paragraphs>234</Paragraphs>
  <Slides>17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LSEG Capital Markets</vt:lpstr>
      <vt:lpstr>ELITE thinking long term  Octubre 2014</vt:lpstr>
      <vt:lpstr>Presentación de PowerPoint</vt:lpstr>
      <vt:lpstr>¿Qué es ELITE?</vt:lpstr>
      <vt:lpstr>ELITE en España - participantes</vt:lpstr>
      <vt:lpstr>ELITE: las tres fases del programa</vt:lpstr>
      <vt:lpstr>ELITE: Get READY</vt:lpstr>
      <vt:lpstr>ELITE: Get FIT</vt:lpstr>
      <vt:lpstr>ELITE – Calendario standard de los 2 años</vt:lpstr>
      <vt:lpstr>ELITE: Get VALUE</vt:lpstr>
      <vt:lpstr>Ventajas por la empresa de ser de ELITE</vt:lpstr>
      <vt:lpstr>ELITE: requisitos de entrada</vt:lpstr>
      <vt:lpstr>Presentación de PowerPoint</vt:lpstr>
      <vt:lpstr>Un historial de crecimiento</vt:lpstr>
      <vt:lpstr>Alta calidad </vt:lpstr>
      <vt:lpstr>Diversidad de tamaños y sectores</vt:lpstr>
      <vt:lpstr>ELITE fomenta el cambio cultural y el acceso al capital</vt:lpstr>
      <vt:lpstr>Presentación de PowerPoint</vt:lpstr>
    </vt:vector>
  </TitlesOfParts>
  <Company>The Template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Rylatt</dc:creator>
  <cp:lastModifiedBy>ROSA</cp:lastModifiedBy>
  <cp:revision>110</cp:revision>
  <cp:lastPrinted>2013-05-30T09:21:48Z</cp:lastPrinted>
  <dcterms:created xsi:type="dcterms:W3CDTF">2013-05-02T19:51:48Z</dcterms:created>
  <dcterms:modified xsi:type="dcterms:W3CDTF">2014-10-16T15:37:51Z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SEG Template">
    <vt:lpwstr>1</vt:lpwstr>
  </property>
  <property fmtid="{D5CDD505-2E9C-101B-9397-08002B2CF9AE}" pid="3" name="Category">
    <vt:lpwstr>Capital Markets</vt:lpwstr>
  </property>
  <property fmtid="{D5CDD505-2E9C-101B-9397-08002B2CF9AE}" pid="4" name="_NewReviewCycle">
    <vt:lpwstr/>
  </property>
</Properties>
</file>